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6" r:id="rId4"/>
    <p:sldId id="268" r:id="rId5"/>
    <p:sldId id="259" r:id="rId6"/>
    <p:sldId id="269" r:id="rId7"/>
    <p:sldId id="262" r:id="rId8"/>
    <p:sldId id="271" r:id="rId9"/>
    <p:sldId id="272" r:id="rId10"/>
    <p:sldId id="273" r:id="rId11"/>
    <p:sldId id="263" r:id="rId12"/>
    <p:sldId id="274" r:id="rId13"/>
    <p:sldId id="264" r:id="rId14"/>
    <p:sldId id="278"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3/8/2023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3/8/2023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3/8/2023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ratehub.ca/land-transfer-tax"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tehub.ca/mortgages" TargetMode="External"/><Relationship Id="rId2" Type="http://schemas.openxmlformats.org/officeDocument/2006/relationships/hyperlink" Target="https://www.lowestrates.ca/mortgage" TargetMode="Externa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hyperlink" Target="https://www.ratesupermarket.ca/mortgag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chwebsites.com/content/calculators/CAMortgageLoan.html"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propertyguys.com/" TargetMode="External"/><Relationship Id="rId7" Type="http://schemas.openxmlformats.org/officeDocument/2006/relationships/image" Target="../media/image4.png"/><Relationship Id="rId2" Type="http://schemas.openxmlformats.org/officeDocument/2006/relationships/hyperlink" Target="https://www.realtor.ca/mls" TargetMode="Externa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purplebricks.c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mhc-schl.gc.ca/en/finance-and-investing/mortgage-loan-insurance/homebuying-calculators/mortgage-calculator"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208C-69BC-457B-ABD5-A08222221A78}"/>
              </a:ext>
            </a:extLst>
          </p:cNvPr>
          <p:cNvSpPr>
            <a:spLocks noGrp="1"/>
          </p:cNvSpPr>
          <p:nvPr>
            <p:ph type="ctrTitle"/>
          </p:nvPr>
        </p:nvSpPr>
        <p:spPr/>
        <p:txBody>
          <a:bodyPr/>
          <a:lstStyle/>
          <a:p>
            <a:r>
              <a:rPr lang="en-US" dirty="0"/>
              <a:t>Home Financing Assignment</a:t>
            </a:r>
            <a:endParaRPr lang="en-CA" dirty="0"/>
          </a:p>
        </p:txBody>
      </p:sp>
      <p:sp>
        <p:nvSpPr>
          <p:cNvPr id="3" name="Subtitle 2">
            <a:extLst>
              <a:ext uri="{FF2B5EF4-FFF2-40B4-BE49-F238E27FC236}">
                <a16:creationId xmlns:a16="http://schemas.microsoft.com/office/drawing/2014/main" id="{DD45A618-4128-450D-8277-6D093788F6F9}"/>
              </a:ext>
            </a:extLst>
          </p:cNvPr>
          <p:cNvSpPr>
            <a:spLocks noGrp="1"/>
          </p:cNvSpPr>
          <p:nvPr>
            <p:ph type="subTitle" idx="1"/>
          </p:nvPr>
        </p:nvSpPr>
        <p:spPr/>
        <p:txBody>
          <a:bodyPr/>
          <a:lstStyle/>
          <a:p>
            <a:r>
              <a:rPr lang="en-US" dirty="0"/>
              <a:t>Step-by-Step Guide</a:t>
            </a:r>
            <a:endParaRPr lang="en-CA" dirty="0"/>
          </a:p>
        </p:txBody>
      </p:sp>
    </p:spTree>
    <p:extLst>
      <p:ext uri="{BB962C8B-B14F-4D97-AF65-F5344CB8AC3E}">
        <p14:creationId xmlns:p14="http://schemas.microsoft.com/office/powerpoint/2010/main" val="160226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A30-9B11-4E6D-9B84-451CABD1E856}"/>
              </a:ext>
            </a:extLst>
          </p:cNvPr>
          <p:cNvSpPr>
            <a:spLocks noGrp="1"/>
          </p:cNvSpPr>
          <p:nvPr>
            <p:ph type="title"/>
          </p:nvPr>
        </p:nvSpPr>
        <p:spPr>
          <a:xfrm>
            <a:off x="5746459" y="165683"/>
            <a:ext cx="6258186" cy="832607"/>
          </a:xfrm>
        </p:spPr>
        <p:txBody>
          <a:bodyPr/>
          <a:lstStyle/>
          <a:p>
            <a:r>
              <a:rPr lang="en-US" dirty="0"/>
              <a:t>Budgeting for your Goal</a:t>
            </a:r>
            <a:endParaRPr lang="en-CA" dirty="0"/>
          </a:p>
        </p:txBody>
      </p:sp>
      <p:sp>
        <p:nvSpPr>
          <p:cNvPr id="3" name="Content Placeholder 2">
            <a:extLst>
              <a:ext uri="{FF2B5EF4-FFF2-40B4-BE49-F238E27FC236}">
                <a16:creationId xmlns:a16="http://schemas.microsoft.com/office/drawing/2014/main" id="{968F241B-897F-40FA-B74B-E430E265A01C}"/>
              </a:ext>
            </a:extLst>
          </p:cNvPr>
          <p:cNvSpPr>
            <a:spLocks noGrp="1"/>
          </p:cNvSpPr>
          <p:nvPr>
            <p:ph idx="1"/>
          </p:nvPr>
        </p:nvSpPr>
        <p:spPr>
          <a:xfrm>
            <a:off x="5746459" y="998290"/>
            <a:ext cx="6258187" cy="5754847"/>
          </a:xfrm>
        </p:spPr>
        <p:txBody>
          <a:bodyPr>
            <a:normAutofit fontScale="92500" lnSpcReduction="20000"/>
          </a:bodyPr>
          <a:lstStyle/>
          <a:p>
            <a:pPr marL="0" indent="0">
              <a:buNone/>
            </a:pPr>
            <a:r>
              <a:rPr lang="en-CA" sz="1200" dirty="0">
                <a:solidFill>
                  <a:srgbClr val="000000"/>
                </a:solidFill>
                <a:ea typeface="Times New Roman" panose="02020603050405020304" pitchFamily="18" charset="0"/>
              </a:rPr>
              <a:t>Beyond the down payment, there are </a:t>
            </a:r>
            <a:r>
              <a:rPr lang="en-CA" sz="1200" dirty="0">
                <a:solidFill>
                  <a:srgbClr val="000000"/>
                </a:solidFill>
                <a:effectLst/>
                <a:ea typeface="Times New Roman" panose="02020603050405020304" pitchFamily="18" charset="0"/>
              </a:rPr>
              <a:t>other costs associated with the initial purchase of the home:</a:t>
            </a:r>
            <a:r>
              <a:rPr lang="en-CA" sz="1000" dirty="0">
                <a:solidFill>
                  <a:srgbClr val="000000"/>
                </a:solidFill>
                <a:effectLst/>
                <a:ea typeface="Times New Roman" panose="02020603050405020304" pitchFamily="18" charset="0"/>
              </a:rPr>
              <a:t> </a:t>
            </a:r>
          </a:p>
          <a:p>
            <a:pPr fontAlgn="base"/>
            <a:r>
              <a:rPr lang="en-CA" sz="1200" b="1" dirty="0">
                <a:solidFill>
                  <a:srgbClr val="000000"/>
                </a:solidFill>
                <a:effectLst/>
                <a:ea typeface="Arial" panose="020B0604020202020204" pitchFamily="34" charset="0"/>
                <a:cs typeface="Arial" panose="020B0604020202020204" pitchFamily="34" charset="0"/>
              </a:rPr>
              <a:t>Closing Costs</a:t>
            </a:r>
            <a:r>
              <a:rPr lang="en-CA" sz="1200" dirty="0">
                <a:solidFill>
                  <a:srgbClr val="000000"/>
                </a:solidFill>
                <a:effectLst/>
                <a:ea typeface="Arial" panose="020B0604020202020204" pitchFamily="34" charset="0"/>
                <a:cs typeface="Arial" panose="020B0604020202020204" pitchFamily="34" charset="0"/>
              </a:rPr>
              <a:t>: additional costs that must be paid around the time of purchase.  These costs represent an additional expense that must be budgeted for and paid when purchasing a home - </a:t>
            </a:r>
            <a:r>
              <a:rPr lang="en-CA" sz="1200" u="sng" dirty="0">
                <a:solidFill>
                  <a:srgbClr val="000000"/>
                </a:solidFill>
                <a:effectLst/>
                <a:ea typeface="Arial" panose="020B0604020202020204" pitchFamily="34" charset="0"/>
                <a:cs typeface="Arial" panose="020B0604020202020204" pitchFamily="34" charset="0"/>
              </a:rPr>
              <a:t>they are in addition to the cost of the home and separate from the mortgage.</a:t>
            </a:r>
            <a:r>
              <a:rPr lang="en-CA" sz="1200" dirty="0">
                <a:solidFill>
                  <a:srgbClr val="000000"/>
                </a:solidFill>
                <a:effectLst/>
                <a:ea typeface="Arial" panose="020B0604020202020204" pitchFamily="34" charset="0"/>
                <a:cs typeface="Arial" panose="020B0604020202020204" pitchFamily="34" charset="0"/>
              </a:rPr>
              <a:t>  </a:t>
            </a:r>
          </a:p>
          <a:p>
            <a:pPr fontAlgn="base"/>
            <a:r>
              <a:rPr lang="en-CA" sz="1200" b="1" dirty="0">
                <a:solidFill>
                  <a:srgbClr val="000000"/>
                </a:solidFill>
                <a:effectLst/>
                <a:ea typeface="Arial" panose="020B0604020202020204" pitchFamily="34" charset="0"/>
                <a:cs typeface="Arial" panose="020B0604020202020204" pitchFamily="34" charset="0"/>
              </a:rPr>
              <a:t>Land Transfer Tax </a:t>
            </a:r>
            <a:r>
              <a:rPr lang="en-CA" sz="1200" dirty="0">
                <a:solidFill>
                  <a:srgbClr val="000000"/>
                </a:solidFill>
                <a:effectLst/>
                <a:ea typeface="Arial" panose="020B0604020202020204" pitchFamily="34" charset="0"/>
                <a:cs typeface="Arial" panose="020B0604020202020204" pitchFamily="34" charset="0"/>
              </a:rPr>
              <a:t>(or registration fee):  a significant closing cost paid on most homes to the government, calculated according to value and location of the home, as well as rebates offered.  </a:t>
            </a:r>
          </a:p>
          <a:p>
            <a:pPr fontAlgn="base"/>
            <a:r>
              <a:rPr lang="en-CA" sz="1200" dirty="0">
                <a:solidFill>
                  <a:srgbClr val="000000"/>
                </a:solidFill>
                <a:effectLst/>
                <a:ea typeface="Arial" panose="020B0604020202020204" pitchFamily="34" charset="0"/>
                <a:cs typeface="Arial" panose="020B0604020202020204" pitchFamily="34" charset="0"/>
              </a:rPr>
              <a:t>If the home is in Canada, this link below will help you calculate the amounts for both taxes/fees and rebates that are applicable at the provincial level as well as for the GTA:</a:t>
            </a:r>
          </a:p>
          <a:p>
            <a:pPr fontAlgn="base">
              <a:buFont typeface="Wingdings" panose="05000000000000000000" pitchFamily="2" charset="2"/>
              <a:buChar char="v"/>
            </a:pPr>
            <a:r>
              <a:rPr lang="en-CA" sz="1200" u="sng" dirty="0">
                <a:solidFill>
                  <a:srgbClr val="000000"/>
                </a:solidFill>
                <a:effectLst/>
                <a:ea typeface="Times New Roman" panose="02020603050405020304" pitchFamily="18" charset="0"/>
                <a:hlinkClick r:id="rId2"/>
              </a:rPr>
              <a:t>https://www.ratehub.ca/land-transfer-tax</a:t>
            </a:r>
            <a:endParaRPr lang="en-CA" sz="1200" dirty="0">
              <a:solidFill>
                <a:srgbClr val="000000"/>
              </a:solidFill>
              <a:effectLst/>
              <a:ea typeface="Arial" panose="020B0604020202020204" pitchFamily="34" charset="0"/>
              <a:cs typeface="Arial" panose="020B0604020202020204" pitchFamily="34" charset="0"/>
            </a:endParaRPr>
          </a:p>
          <a:p>
            <a:pPr fontAlgn="base"/>
            <a:r>
              <a:rPr lang="en-CA" sz="1200" dirty="0">
                <a:solidFill>
                  <a:srgbClr val="000000"/>
                </a:solidFill>
                <a:effectLst/>
                <a:ea typeface="Arial" panose="020B0604020202020204" pitchFamily="34" charset="0"/>
                <a:cs typeface="Arial" panose="020B0604020202020204" pitchFamily="34" charset="0"/>
              </a:rPr>
              <a:t>If the property is outside of Canada you must research the applicable taxes/fees and provide a reference source for your estimate.</a:t>
            </a:r>
          </a:p>
          <a:p>
            <a:pPr fontAlgn="base"/>
            <a:r>
              <a:rPr lang="en-CA" sz="1200" dirty="0">
                <a:solidFill>
                  <a:srgbClr val="000000"/>
                </a:solidFill>
                <a:effectLst/>
                <a:ea typeface="Arial" panose="020B0604020202020204" pitchFamily="34" charset="0"/>
                <a:cs typeface="Arial" panose="020B0604020202020204" pitchFamily="34" charset="0"/>
              </a:rPr>
              <a:t>Although the relevant costs and types of fees vary, for the purpose of the assignment, other closing costs can be budgeted at </a:t>
            </a:r>
            <a:r>
              <a:rPr lang="en-CA" sz="1200" dirty="0">
                <a:solidFill>
                  <a:srgbClr val="000000"/>
                </a:solidFill>
                <a:ea typeface="Arial" panose="020B0604020202020204" pitchFamily="34" charset="0"/>
                <a:cs typeface="Arial" panose="020B0604020202020204" pitchFamily="34" charset="0"/>
              </a:rPr>
              <a:t>or </a:t>
            </a:r>
            <a:r>
              <a:rPr lang="en-CA" sz="1200" i="1" dirty="0">
                <a:solidFill>
                  <a:srgbClr val="000000"/>
                </a:solidFill>
                <a:ea typeface="Arial" panose="020B0604020202020204" pitchFamily="34" charset="0"/>
                <a:cs typeface="Arial" panose="020B0604020202020204" pitchFamily="34" charset="0"/>
              </a:rPr>
              <a:t>above</a:t>
            </a:r>
            <a:r>
              <a:rPr lang="en-CA" sz="1200" dirty="0">
                <a:solidFill>
                  <a:srgbClr val="000000"/>
                </a:solidFill>
                <a:ea typeface="Arial" panose="020B0604020202020204" pitchFamily="34" charset="0"/>
                <a:cs typeface="Arial" panose="020B0604020202020204" pitchFamily="34" charset="0"/>
              </a:rPr>
              <a:t> the following estimates:</a:t>
            </a:r>
            <a:endParaRPr lang="en-CA" sz="1000" dirty="0">
              <a:solidFill>
                <a:srgbClr val="000000"/>
              </a:solidFill>
              <a:effectLst/>
              <a:ea typeface="Arial" panose="020B0604020202020204" pitchFamily="34" charset="0"/>
              <a:cs typeface="Arial" panose="020B0604020202020204" pitchFamily="34" charset="0"/>
            </a:endParaRP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Home Inspection Fee = $</a:t>
            </a:r>
            <a:r>
              <a:rPr lang="en-CA" sz="1200" dirty="0">
                <a:solidFill>
                  <a:srgbClr val="000000"/>
                </a:solidFill>
                <a:ea typeface="Arial" panose="020B0604020202020204" pitchFamily="34" charset="0"/>
                <a:cs typeface="Arial" panose="020B0604020202020204" pitchFamily="34" charset="0"/>
              </a:rPr>
              <a:t>500</a:t>
            </a:r>
            <a:endParaRPr lang="en-CA" sz="1000" dirty="0">
              <a:solidFill>
                <a:srgbClr val="000000"/>
              </a:solidFill>
              <a:effectLst/>
              <a:ea typeface="Arial" panose="020B0604020202020204" pitchFamily="34" charset="0"/>
              <a:cs typeface="Arial" panose="020B0604020202020204" pitchFamily="34" charset="0"/>
            </a:endParaRP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Appraisal Fee = $</a:t>
            </a:r>
            <a:r>
              <a:rPr lang="en-CA" sz="1200" dirty="0">
                <a:solidFill>
                  <a:srgbClr val="000000"/>
                </a:solidFill>
                <a:ea typeface="Arial" panose="020B0604020202020204" pitchFamily="34" charset="0"/>
                <a:cs typeface="Arial" panose="020B0604020202020204" pitchFamily="34" charset="0"/>
              </a:rPr>
              <a:t>450</a:t>
            </a:r>
            <a:endParaRPr lang="en-CA" sz="1000" dirty="0">
              <a:solidFill>
                <a:srgbClr val="000000"/>
              </a:solidFill>
              <a:effectLst/>
              <a:ea typeface="Arial" panose="020B0604020202020204" pitchFamily="34" charset="0"/>
              <a:cs typeface="Arial" panose="020B0604020202020204" pitchFamily="34" charset="0"/>
            </a:endParaRP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Legal Fees and Disbursements = $800</a:t>
            </a:r>
            <a:endParaRPr lang="en-CA" sz="1000" dirty="0">
              <a:solidFill>
                <a:srgbClr val="000000"/>
              </a:solidFill>
              <a:effectLst/>
              <a:ea typeface="Arial" panose="020B0604020202020204" pitchFamily="34" charset="0"/>
              <a:cs typeface="Arial" panose="020B0604020202020204" pitchFamily="34" charset="0"/>
            </a:endParaRP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Renovations/Improvements and Moving Costs = your discretionary choice!</a:t>
            </a:r>
            <a:endParaRPr lang="en-CA" sz="1000" dirty="0">
              <a:solidFill>
                <a:srgbClr val="000000"/>
              </a:solidFill>
              <a:effectLst/>
              <a:ea typeface="Arial" panose="020B0604020202020204" pitchFamily="34" charset="0"/>
              <a:cs typeface="Arial" panose="020B0604020202020204" pitchFamily="34" charset="0"/>
            </a:endParaRP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Emergency Fund (additional unexpected expenses) = your discretionary choice!</a:t>
            </a:r>
            <a:endParaRPr lang="en-CA" sz="1000" dirty="0">
              <a:solidFill>
                <a:srgbClr val="000000"/>
              </a:solidFill>
              <a:effectLst/>
              <a:ea typeface="Arial" panose="020B0604020202020204" pitchFamily="34" charset="0"/>
              <a:cs typeface="Arial" panose="020B0604020202020204" pitchFamily="34" charset="0"/>
            </a:endParaRPr>
          </a:p>
          <a:p>
            <a:pPr marL="0" indent="0">
              <a:buNone/>
            </a:pPr>
            <a:endParaRPr lang="en-CA" sz="1200" dirty="0">
              <a:solidFill>
                <a:srgbClr val="000000"/>
              </a:solidFill>
              <a:ea typeface="Times New Roman" panose="02020603050405020304" pitchFamily="18" charset="0"/>
            </a:endParaRPr>
          </a:p>
          <a:p>
            <a:pPr marL="0" indent="0">
              <a:buNone/>
            </a:pPr>
            <a:r>
              <a:rPr lang="en-CA" sz="1200" dirty="0">
                <a:solidFill>
                  <a:srgbClr val="000000"/>
                </a:solidFill>
                <a:effectLst/>
                <a:ea typeface="Times New Roman" panose="02020603050405020304" pitchFamily="18" charset="0"/>
              </a:rPr>
              <a:t>The final step of budgeting is to add up the total amount of money you will need around the time of purchase of the property:</a:t>
            </a:r>
          </a:p>
          <a:p>
            <a:pPr fontAlgn="base"/>
            <a:r>
              <a:rPr lang="en-CA" sz="1200" b="1" dirty="0">
                <a:solidFill>
                  <a:srgbClr val="000000"/>
                </a:solidFill>
                <a:effectLst/>
                <a:ea typeface="Arial" panose="020B0604020202020204" pitchFamily="34" charset="0"/>
                <a:cs typeface="Arial" panose="020B0604020202020204" pitchFamily="34" charset="0"/>
              </a:rPr>
              <a:t>Total Transaction Costs</a:t>
            </a:r>
            <a:r>
              <a:rPr lang="en-CA" sz="1200" dirty="0">
                <a:solidFill>
                  <a:srgbClr val="000000"/>
                </a:solidFill>
                <a:effectLst/>
                <a:ea typeface="Arial" panose="020B0604020202020204" pitchFamily="34" charset="0"/>
                <a:cs typeface="Arial" panose="020B0604020202020204" pitchFamily="34" charset="0"/>
              </a:rPr>
              <a:t>: total amount of money you need at time of purchase (outside of the mortgage).  You will explore this for all three down payment options.</a:t>
            </a:r>
            <a:endParaRPr lang="en-CA" sz="1000" dirty="0">
              <a:solidFill>
                <a:srgbClr val="000000"/>
              </a:solidFill>
              <a:effectLst/>
              <a:ea typeface="Arial" panose="020B0604020202020204" pitchFamily="34" charset="0"/>
              <a:cs typeface="Arial" panose="020B0604020202020204" pitchFamily="34" charset="0"/>
            </a:endParaRPr>
          </a:p>
          <a:p>
            <a:pPr marL="914400" lvl="2" indent="0" fontAlgn="base">
              <a:buNone/>
            </a:pPr>
            <a:r>
              <a:rPr lang="en-CA" sz="1200" dirty="0">
                <a:solidFill>
                  <a:srgbClr val="000000"/>
                </a:solidFill>
                <a:effectLst/>
                <a:ea typeface="Arial" panose="020B0604020202020204" pitchFamily="34" charset="0"/>
                <a:cs typeface="Arial" panose="020B0604020202020204" pitchFamily="34" charset="0"/>
              </a:rPr>
              <a:t>Down Payment Option + Various Closing Costs = Total Transaction Costs</a:t>
            </a:r>
          </a:p>
          <a:p>
            <a:pPr marL="914400" lvl="2" indent="0" fontAlgn="base">
              <a:buNone/>
            </a:pPr>
            <a:endParaRPr lang="en-CA" sz="1200" dirty="0">
              <a:solidFill>
                <a:srgbClr val="000000"/>
              </a:solidFill>
              <a:ea typeface="Arial" panose="020B0604020202020204" pitchFamily="34" charset="0"/>
              <a:cs typeface="Arial" panose="020B0604020202020204" pitchFamily="34" charset="0"/>
            </a:endParaRPr>
          </a:p>
          <a:p>
            <a:pPr marL="0" lvl="2" indent="0" fontAlgn="base">
              <a:buNone/>
            </a:pPr>
            <a:endParaRPr lang="en-CA" sz="1200" i="1" dirty="0">
              <a:solidFill>
                <a:srgbClr val="000000"/>
              </a:solidFill>
              <a:effectLst/>
              <a:ea typeface="Arial" panose="020B0604020202020204" pitchFamily="34" charset="0"/>
              <a:cs typeface="Arial" panose="020B0604020202020204" pitchFamily="34" charset="0"/>
            </a:endParaRPr>
          </a:p>
          <a:p>
            <a:pPr marL="0" lvl="2" indent="0" fontAlgn="base">
              <a:buNone/>
            </a:pPr>
            <a:r>
              <a:rPr lang="en-CA" sz="1200" i="1" dirty="0">
                <a:solidFill>
                  <a:srgbClr val="000000"/>
                </a:solidFill>
                <a:effectLst/>
                <a:ea typeface="Arial" panose="020B0604020202020204" pitchFamily="34" charset="0"/>
                <a:cs typeface="Arial" panose="020B0604020202020204" pitchFamily="34" charset="0"/>
              </a:rPr>
              <a:t>Review the three options you have explored and select one to carry forward working on in Step 4…</a:t>
            </a:r>
          </a:p>
        </p:txBody>
      </p:sp>
      <p:sp>
        <p:nvSpPr>
          <p:cNvPr id="4" name="Text Placeholder 3">
            <a:extLst>
              <a:ext uri="{FF2B5EF4-FFF2-40B4-BE49-F238E27FC236}">
                <a16:creationId xmlns:a16="http://schemas.microsoft.com/office/drawing/2014/main" id="{B997E989-3F06-4AAE-95C5-77B477DFB94A}"/>
              </a:ext>
            </a:extLst>
          </p:cNvPr>
          <p:cNvSpPr>
            <a:spLocks noGrp="1"/>
          </p:cNvSpPr>
          <p:nvPr>
            <p:ph type="body" sz="half" idx="2"/>
          </p:nvPr>
        </p:nvSpPr>
        <p:spPr>
          <a:xfrm>
            <a:off x="774234" y="5293399"/>
            <a:ext cx="3982324" cy="415362"/>
          </a:xfrm>
        </p:spPr>
        <p:txBody>
          <a:bodyPr>
            <a:normAutofit fontScale="77500" lnSpcReduction="20000"/>
          </a:bodyPr>
          <a:lstStyle/>
          <a:p>
            <a:r>
              <a:rPr lang="en-US" i="1" dirty="0"/>
              <a:t>*Highlighted areas relate to instructions given on this page</a:t>
            </a:r>
            <a:endParaRPr lang="en-CA" i="1" dirty="0"/>
          </a:p>
        </p:txBody>
      </p:sp>
      <p:pic>
        <p:nvPicPr>
          <p:cNvPr id="6" name="Picture 5">
            <a:extLst>
              <a:ext uri="{FF2B5EF4-FFF2-40B4-BE49-F238E27FC236}">
                <a16:creationId xmlns:a16="http://schemas.microsoft.com/office/drawing/2014/main" id="{C61B287A-5410-45BD-BE14-461AE960DEA5}"/>
              </a:ext>
            </a:extLst>
          </p:cNvPr>
          <p:cNvPicPr>
            <a:picLocks noChangeAspect="1"/>
          </p:cNvPicPr>
          <p:nvPr/>
        </p:nvPicPr>
        <p:blipFill>
          <a:blip r:embed="rId3"/>
          <a:stretch>
            <a:fillRect/>
          </a:stretch>
        </p:blipFill>
        <p:spPr>
          <a:xfrm>
            <a:off x="0" y="1681599"/>
            <a:ext cx="5307500" cy="3494801"/>
          </a:xfrm>
          <a:prstGeom prst="rect">
            <a:avLst/>
          </a:prstGeom>
        </p:spPr>
      </p:pic>
    </p:spTree>
    <p:extLst>
      <p:ext uri="{BB962C8B-B14F-4D97-AF65-F5344CB8AC3E}">
        <p14:creationId xmlns:p14="http://schemas.microsoft.com/office/powerpoint/2010/main" val="214204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C31A-F0EB-4C4B-906E-8CC4D33A6E02}"/>
              </a:ext>
            </a:extLst>
          </p:cNvPr>
          <p:cNvSpPr>
            <a:spLocks noGrp="1"/>
          </p:cNvSpPr>
          <p:nvPr>
            <p:ph type="ctrTitle"/>
          </p:nvPr>
        </p:nvSpPr>
        <p:spPr/>
        <p:txBody>
          <a:bodyPr/>
          <a:lstStyle/>
          <a:p>
            <a:r>
              <a:rPr lang="en-US" dirty="0"/>
              <a:t>Step 3: evaluating financing options</a:t>
            </a:r>
            <a:endParaRPr lang="en-CA" dirty="0"/>
          </a:p>
        </p:txBody>
      </p:sp>
      <p:sp>
        <p:nvSpPr>
          <p:cNvPr id="3" name="Subtitle 2">
            <a:extLst>
              <a:ext uri="{FF2B5EF4-FFF2-40B4-BE49-F238E27FC236}">
                <a16:creationId xmlns:a16="http://schemas.microsoft.com/office/drawing/2014/main" id="{8F9AEC01-59BF-4626-8401-5F83DB690441}"/>
              </a:ext>
            </a:extLst>
          </p:cNvPr>
          <p:cNvSpPr>
            <a:spLocks noGrp="1"/>
          </p:cNvSpPr>
          <p:nvPr>
            <p:ph type="subTitle" idx="1"/>
          </p:nvPr>
        </p:nvSpPr>
        <p:spPr>
          <a:xfrm>
            <a:off x="2306972" y="3956278"/>
            <a:ext cx="7633982" cy="1588845"/>
          </a:xfrm>
        </p:spPr>
        <p:txBody>
          <a:bodyPr>
            <a:normAutofit fontScale="92500" lnSpcReduction="20000"/>
          </a:bodyPr>
          <a:lstStyle/>
          <a:p>
            <a:r>
              <a:rPr lang="en-CA" sz="1800" dirty="0">
                <a:solidFill>
                  <a:srgbClr val="000000"/>
                </a:solidFill>
                <a:effectLst/>
                <a:ea typeface="Times New Roman" panose="02020603050405020304" pitchFamily="18" charset="0"/>
              </a:rPr>
              <a:t>Students must examine the </a:t>
            </a:r>
            <a:r>
              <a:rPr lang="en-CA" sz="1800" dirty="0">
                <a:solidFill>
                  <a:srgbClr val="000000"/>
                </a:solidFill>
                <a:ea typeface="Times New Roman" panose="02020603050405020304" pitchFamily="18" charset="0"/>
              </a:rPr>
              <a:t>advertised </a:t>
            </a:r>
            <a:r>
              <a:rPr lang="en-CA" sz="1800" dirty="0">
                <a:solidFill>
                  <a:srgbClr val="000000"/>
                </a:solidFill>
                <a:effectLst/>
                <a:ea typeface="Times New Roman" panose="02020603050405020304" pitchFamily="18" charset="0"/>
              </a:rPr>
              <a:t>mortgage options available through various financial institutions, considering several financing contract factors, in order to finance the remaining cost of the home  </a:t>
            </a:r>
          </a:p>
          <a:p>
            <a:endParaRPr lang="en-CA" sz="1800" dirty="0">
              <a:solidFill>
                <a:srgbClr val="000000"/>
              </a:solidFill>
              <a:effectLst/>
              <a:ea typeface="Times New Roman" panose="02020603050405020304" pitchFamily="18" charset="0"/>
            </a:endParaRPr>
          </a:p>
          <a:p>
            <a:r>
              <a:rPr lang="en-CA" sz="1800" i="1" dirty="0">
                <a:solidFill>
                  <a:srgbClr val="000000"/>
                </a:solidFill>
                <a:effectLst/>
                <a:ea typeface="Times New Roman" panose="02020603050405020304" pitchFamily="18" charset="0"/>
              </a:rPr>
              <a:t>Various financing options will help expose the impacts of different mortgage factors</a:t>
            </a:r>
            <a:endParaRPr lang="en-CA" i="1" dirty="0"/>
          </a:p>
        </p:txBody>
      </p:sp>
    </p:spTree>
    <p:extLst>
      <p:ext uri="{BB962C8B-B14F-4D97-AF65-F5344CB8AC3E}">
        <p14:creationId xmlns:p14="http://schemas.microsoft.com/office/powerpoint/2010/main" val="1643909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A30-9B11-4E6D-9B84-451CABD1E856}"/>
              </a:ext>
            </a:extLst>
          </p:cNvPr>
          <p:cNvSpPr>
            <a:spLocks noGrp="1"/>
          </p:cNvSpPr>
          <p:nvPr>
            <p:ph type="title"/>
          </p:nvPr>
        </p:nvSpPr>
        <p:spPr>
          <a:xfrm>
            <a:off x="5746459" y="165683"/>
            <a:ext cx="6258186" cy="832607"/>
          </a:xfrm>
        </p:spPr>
        <p:txBody>
          <a:bodyPr/>
          <a:lstStyle/>
          <a:p>
            <a:r>
              <a:rPr lang="en-US" sz="3600" dirty="0"/>
              <a:t>Evaluating Financing Options </a:t>
            </a:r>
            <a:endParaRPr lang="en-CA" sz="3600" dirty="0"/>
          </a:p>
        </p:txBody>
      </p:sp>
      <p:sp>
        <p:nvSpPr>
          <p:cNvPr id="3" name="Content Placeholder 2">
            <a:extLst>
              <a:ext uri="{FF2B5EF4-FFF2-40B4-BE49-F238E27FC236}">
                <a16:creationId xmlns:a16="http://schemas.microsoft.com/office/drawing/2014/main" id="{968F241B-897F-40FA-B74B-E430E265A01C}"/>
              </a:ext>
            </a:extLst>
          </p:cNvPr>
          <p:cNvSpPr>
            <a:spLocks noGrp="1"/>
          </p:cNvSpPr>
          <p:nvPr>
            <p:ph idx="1"/>
          </p:nvPr>
        </p:nvSpPr>
        <p:spPr>
          <a:xfrm>
            <a:off x="5603846" y="704676"/>
            <a:ext cx="6588154" cy="6090408"/>
          </a:xfrm>
        </p:spPr>
        <p:txBody>
          <a:bodyPr>
            <a:normAutofit fontScale="85000" lnSpcReduction="10000"/>
          </a:bodyPr>
          <a:lstStyle/>
          <a:p>
            <a:pPr marL="0" indent="0" algn="ctr">
              <a:lnSpc>
                <a:spcPct val="120000"/>
              </a:lnSpc>
              <a:buNone/>
            </a:pPr>
            <a:r>
              <a:rPr lang="en-CA" sz="1600" b="1" dirty="0">
                <a:solidFill>
                  <a:srgbClr val="000000"/>
                </a:solidFill>
                <a:effectLst/>
                <a:ea typeface="Times New Roman" panose="02020603050405020304" pitchFamily="18" charset="0"/>
              </a:rPr>
              <a:t>A table has been provided which must be used for the completion of Step 3</a:t>
            </a:r>
            <a:endParaRPr lang="en-CA" sz="1600" dirty="0">
              <a:solidFill>
                <a:srgbClr val="000000"/>
              </a:solidFill>
              <a:effectLst/>
              <a:ea typeface="Times New Roman" panose="02020603050405020304" pitchFamily="18" charset="0"/>
            </a:endParaRPr>
          </a:p>
          <a:p>
            <a:pPr marL="0" indent="0">
              <a:lnSpc>
                <a:spcPct val="120000"/>
              </a:lnSpc>
              <a:buNone/>
            </a:pPr>
            <a:r>
              <a:rPr lang="en-CA" sz="1200" dirty="0">
                <a:solidFill>
                  <a:srgbClr val="000000"/>
                </a:solidFill>
                <a:effectLst/>
                <a:ea typeface="Times New Roman" panose="02020603050405020304" pitchFamily="18" charset="0"/>
              </a:rPr>
              <a:t>The following data must be recorded for </a:t>
            </a:r>
            <a:r>
              <a:rPr lang="en-CA" sz="1200" b="1" dirty="0">
                <a:solidFill>
                  <a:srgbClr val="000000"/>
                </a:solidFill>
                <a:effectLst/>
                <a:ea typeface="Times New Roman" panose="02020603050405020304" pitchFamily="18" charset="0"/>
              </a:rPr>
              <a:t>Eight</a:t>
            </a:r>
            <a:r>
              <a:rPr lang="en-CA" sz="1200" dirty="0">
                <a:solidFill>
                  <a:srgbClr val="000000"/>
                </a:solidFill>
                <a:effectLst/>
                <a:ea typeface="Times New Roman" panose="02020603050405020304" pitchFamily="18" charset="0"/>
              </a:rPr>
              <a:t> mortgage options with variations according to requirements noted below:</a:t>
            </a:r>
            <a:endParaRPr lang="en-CA" sz="1000" dirty="0">
              <a:solidFill>
                <a:srgbClr val="000000"/>
              </a:solidFill>
              <a:effectLst/>
              <a:ea typeface="Times New Roman" panose="02020603050405020304" pitchFamily="18" charset="0"/>
            </a:endParaRPr>
          </a:p>
          <a:p>
            <a:pPr lvl="1" fontAlgn="base">
              <a:lnSpc>
                <a:spcPct val="120000"/>
              </a:lnSpc>
              <a:spcBef>
                <a:spcPts val="600"/>
              </a:spcBef>
              <a:spcAft>
                <a:spcPts val="0"/>
              </a:spcAft>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Name of financial institution - </a:t>
            </a:r>
            <a:r>
              <a:rPr lang="en-CA" sz="1200" u="sng" dirty="0">
                <a:solidFill>
                  <a:srgbClr val="000000"/>
                </a:solidFill>
                <a:effectLst/>
                <a:ea typeface="Arial" panose="020B0604020202020204" pitchFamily="34" charset="0"/>
                <a:cs typeface="Arial" panose="020B0604020202020204" pitchFamily="34" charset="0"/>
              </a:rPr>
              <a:t>minimum of three</a:t>
            </a:r>
            <a:r>
              <a:rPr lang="en-CA" sz="1200" dirty="0">
                <a:solidFill>
                  <a:srgbClr val="000000"/>
                </a:solidFill>
                <a:effectLst/>
                <a:ea typeface="Arial" panose="020B0604020202020204" pitchFamily="34" charset="0"/>
                <a:cs typeface="Arial" panose="020B0604020202020204" pitchFamily="34" charset="0"/>
              </a:rPr>
              <a:t> institutions explored </a:t>
            </a:r>
            <a:endParaRPr lang="en-CA" sz="1000" dirty="0">
              <a:solidFill>
                <a:srgbClr val="000000"/>
              </a:solidFill>
              <a:effectLst/>
              <a:ea typeface="Arial" panose="020B0604020202020204" pitchFamily="34" charset="0"/>
              <a:cs typeface="Arial" panose="020B0604020202020204" pitchFamily="34" charset="0"/>
            </a:endParaRPr>
          </a:p>
          <a:p>
            <a:pPr lvl="1" fontAlgn="base">
              <a:lnSpc>
                <a:spcPct val="120000"/>
              </a:lnSpc>
              <a:spcBef>
                <a:spcPts val="600"/>
              </a:spcBef>
              <a:spcAft>
                <a:spcPts val="0"/>
              </a:spcAft>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Mortgage term - </a:t>
            </a:r>
            <a:r>
              <a:rPr lang="en-CA" sz="1200" u="sng" dirty="0">
                <a:solidFill>
                  <a:srgbClr val="000000"/>
                </a:solidFill>
                <a:effectLst/>
                <a:ea typeface="Arial" panose="020B0604020202020204" pitchFamily="34" charset="0"/>
                <a:cs typeface="Arial" panose="020B0604020202020204" pitchFamily="34" charset="0"/>
              </a:rPr>
              <a:t>minimum of three</a:t>
            </a:r>
            <a:r>
              <a:rPr lang="en-CA" sz="1200" dirty="0">
                <a:solidFill>
                  <a:srgbClr val="000000"/>
                </a:solidFill>
                <a:effectLst/>
                <a:ea typeface="Arial" panose="020B0604020202020204" pitchFamily="34" charset="0"/>
                <a:cs typeface="Arial" panose="020B0604020202020204" pitchFamily="34" charset="0"/>
              </a:rPr>
              <a:t> different terms lengths explored</a:t>
            </a:r>
            <a:endParaRPr lang="en-CA" sz="1000" dirty="0">
              <a:solidFill>
                <a:srgbClr val="000000"/>
              </a:solidFill>
              <a:effectLst/>
              <a:ea typeface="Arial" panose="020B0604020202020204" pitchFamily="34" charset="0"/>
              <a:cs typeface="Arial" panose="020B0604020202020204" pitchFamily="34" charset="0"/>
            </a:endParaRPr>
          </a:p>
          <a:p>
            <a:pPr lvl="1" fontAlgn="base">
              <a:lnSpc>
                <a:spcPct val="120000"/>
              </a:lnSpc>
              <a:spcBef>
                <a:spcPts val="600"/>
              </a:spcBef>
              <a:spcAft>
                <a:spcPts val="0"/>
              </a:spcAft>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Fixed or variable - </a:t>
            </a:r>
            <a:r>
              <a:rPr lang="en-CA" sz="1200" u="sng" dirty="0">
                <a:solidFill>
                  <a:srgbClr val="000000"/>
                </a:solidFill>
                <a:effectLst/>
                <a:ea typeface="Arial" panose="020B0604020202020204" pitchFamily="34" charset="0"/>
                <a:cs typeface="Arial" panose="020B0604020202020204" pitchFamily="34" charset="0"/>
              </a:rPr>
              <a:t>one of each</a:t>
            </a:r>
            <a:r>
              <a:rPr lang="en-CA" sz="1200" dirty="0">
                <a:solidFill>
                  <a:srgbClr val="000000"/>
                </a:solidFill>
                <a:effectLst/>
                <a:ea typeface="Arial" panose="020B0604020202020204" pitchFamily="34" charset="0"/>
                <a:cs typeface="Arial" panose="020B0604020202020204" pitchFamily="34" charset="0"/>
              </a:rPr>
              <a:t> must be explored</a:t>
            </a:r>
            <a:endParaRPr lang="en-CA" sz="1000" dirty="0">
              <a:solidFill>
                <a:srgbClr val="000000"/>
              </a:solidFill>
              <a:effectLst/>
              <a:ea typeface="Arial" panose="020B0604020202020204" pitchFamily="34" charset="0"/>
              <a:cs typeface="Arial" panose="020B0604020202020204" pitchFamily="34" charset="0"/>
            </a:endParaRPr>
          </a:p>
          <a:p>
            <a:pPr lvl="1" fontAlgn="base">
              <a:lnSpc>
                <a:spcPct val="120000"/>
              </a:lnSpc>
              <a:spcBef>
                <a:spcPts val="600"/>
              </a:spcBef>
              <a:spcAft>
                <a:spcPts val="0"/>
              </a:spcAft>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Open or closed - </a:t>
            </a:r>
            <a:r>
              <a:rPr lang="en-CA" sz="1200" u="sng" dirty="0">
                <a:solidFill>
                  <a:srgbClr val="000000"/>
                </a:solidFill>
                <a:effectLst/>
                <a:ea typeface="Arial" panose="020B0604020202020204" pitchFamily="34" charset="0"/>
                <a:cs typeface="Arial" panose="020B0604020202020204" pitchFamily="34" charset="0"/>
              </a:rPr>
              <a:t>one of each</a:t>
            </a:r>
            <a:r>
              <a:rPr lang="en-CA" sz="1200" dirty="0">
                <a:solidFill>
                  <a:srgbClr val="000000"/>
                </a:solidFill>
                <a:effectLst/>
                <a:ea typeface="Arial" panose="020B0604020202020204" pitchFamily="34" charset="0"/>
                <a:cs typeface="Arial" panose="020B0604020202020204" pitchFamily="34" charset="0"/>
              </a:rPr>
              <a:t> must be explored – if not noted, assume that it is closed as that is the default</a:t>
            </a:r>
            <a:endParaRPr lang="en-CA" sz="1000" dirty="0">
              <a:solidFill>
                <a:srgbClr val="000000"/>
              </a:solidFill>
              <a:effectLst/>
              <a:ea typeface="Arial" panose="020B0604020202020204" pitchFamily="34" charset="0"/>
              <a:cs typeface="Arial" panose="020B0604020202020204" pitchFamily="34" charset="0"/>
            </a:endParaRPr>
          </a:p>
          <a:p>
            <a:pPr lvl="1" fontAlgn="base">
              <a:lnSpc>
                <a:spcPct val="120000"/>
              </a:lnSpc>
              <a:spcBef>
                <a:spcPts val="600"/>
              </a:spcBef>
              <a:spcAft>
                <a:spcPts val="0"/>
              </a:spcAft>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Interest Rate – note that with variable mortgages this may be referred to as the </a:t>
            </a:r>
            <a:r>
              <a:rPr lang="en-CA" sz="1200" i="1" dirty="0">
                <a:solidFill>
                  <a:srgbClr val="000000"/>
                </a:solidFill>
                <a:effectLst/>
                <a:ea typeface="Arial" panose="020B0604020202020204" pitchFamily="34" charset="0"/>
                <a:cs typeface="Arial" panose="020B0604020202020204" pitchFamily="34" charset="0"/>
              </a:rPr>
              <a:t>initial</a:t>
            </a:r>
            <a:r>
              <a:rPr lang="en-CA" sz="1200" dirty="0">
                <a:solidFill>
                  <a:srgbClr val="000000"/>
                </a:solidFill>
                <a:effectLst/>
                <a:ea typeface="Arial" panose="020B0604020202020204" pitchFamily="34" charset="0"/>
                <a:cs typeface="Arial" panose="020B0604020202020204" pitchFamily="34" charset="0"/>
              </a:rPr>
              <a:t> rate</a:t>
            </a:r>
            <a:endParaRPr lang="en-CA" sz="1000" dirty="0">
              <a:solidFill>
                <a:srgbClr val="000000"/>
              </a:solidFill>
              <a:effectLst/>
              <a:ea typeface="Arial" panose="020B0604020202020204" pitchFamily="34" charset="0"/>
              <a:cs typeface="Arial" panose="020B0604020202020204" pitchFamily="34" charset="0"/>
            </a:endParaRPr>
          </a:p>
          <a:p>
            <a:pPr lvl="1" fontAlgn="base">
              <a:lnSpc>
                <a:spcPct val="120000"/>
              </a:lnSpc>
              <a:spcBef>
                <a:spcPts val="600"/>
              </a:spcBef>
              <a:spcAft>
                <a:spcPts val="0"/>
              </a:spcAft>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Link/URL or screen shot of web page of financial institution which advertises this mortgage</a:t>
            </a:r>
            <a:endParaRPr lang="en-CA" sz="1000" dirty="0">
              <a:solidFill>
                <a:srgbClr val="000000"/>
              </a:solidFill>
              <a:effectLst/>
              <a:ea typeface="Times New Roman" panose="02020603050405020304" pitchFamily="18" charset="0"/>
            </a:endParaRPr>
          </a:p>
          <a:p>
            <a:pPr>
              <a:lnSpc>
                <a:spcPct val="120000"/>
              </a:lnSpc>
            </a:pPr>
            <a:r>
              <a:rPr lang="en-CA" sz="1200" b="1" dirty="0">
                <a:solidFill>
                  <a:srgbClr val="000000"/>
                </a:solidFill>
                <a:effectLst/>
                <a:ea typeface="Times New Roman" panose="02020603050405020304" pitchFamily="18" charset="0"/>
              </a:rPr>
              <a:t>The first six rows have been pre-determined</a:t>
            </a:r>
            <a:r>
              <a:rPr lang="en-CA" sz="1200" dirty="0">
                <a:solidFill>
                  <a:srgbClr val="000000"/>
                </a:solidFill>
                <a:effectLst/>
                <a:ea typeface="Times New Roman" panose="02020603050405020304" pitchFamily="18" charset="0"/>
              </a:rPr>
              <a:t> and so seek out a mortgage which fits these exact conditions and note the remaining data. If an exact match cannot be found, substitute an option which is as close as possible</a:t>
            </a:r>
            <a:endParaRPr lang="en-CA" sz="1000" dirty="0">
              <a:solidFill>
                <a:srgbClr val="000000"/>
              </a:solidFill>
              <a:effectLst/>
              <a:ea typeface="Times New Roman" panose="02020603050405020304" pitchFamily="18" charset="0"/>
            </a:endParaRPr>
          </a:p>
          <a:p>
            <a:pPr>
              <a:lnSpc>
                <a:spcPct val="120000"/>
              </a:lnSpc>
            </a:pPr>
            <a:r>
              <a:rPr lang="en-CA" sz="1200" b="1" dirty="0">
                <a:solidFill>
                  <a:srgbClr val="000000"/>
                </a:solidFill>
                <a:effectLst/>
                <a:ea typeface="Times New Roman" panose="02020603050405020304" pitchFamily="18" charset="0"/>
              </a:rPr>
              <a:t>The final two rows are free choices </a:t>
            </a:r>
            <a:r>
              <a:rPr lang="en-CA" sz="1200" dirty="0">
                <a:solidFill>
                  <a:srgbClr val="000000"/>
                </a:solidFill>
                <a:effectLst/>
                <a:ea typeface="Times New Roman" panose="02020603050405020304" pitchFamily="18" charset="0"/>
              </a:rPr>
              <a:t>and may explore any variation of conditions </a:t>
            </a:r>
          </a:p>
          <a:p>
            <a:pPr>
              <a:lnSpc>
                <a:spcPct val="120000"/>
              </a:lnSpc>
            </a:pPr>
            <a:r>
              <a:rPr lang="en-CA" sz="1200" b="1" dirty="0">
                <a:solidFill>
                  <a:srgbClr val="000000"/>
                </a:solidFill>
                <a:effectLst/>
                <a:ea typeface="Times New Roman" panose="02020603050405020304" pitchFamily="18" charset="0"/>
              </a:rPr>
              <a:t>ALL </a:t>
            </a:r>
            <a:r>
              <a:rPr lang="en-CA" sz="1200" dirty="0">
                <a:solidFill>
                  <a:srgbClr val="000000"/>
                </a:solidFill>
                <a:effectLst/>
                <a:ea typeface="Times New Roman" panose="02020603050405020304" pitchFamily="18" charset="0"/>
              </a:rPr>
              <a:t>rows are to be completed</a:t>
            </a:r>
            <a:endParaRPr lang="en-CA" sz="1000" dirty="0">
              <a:solidFill>
                <a:srgbClr val="000000"/>
              </a:solidFill>
              <a:effectLst/>
              <a:ea typeface="Times New Roman" panose="02020603050405020304" pitchFamily="18" charset="0"/>
            </a:endParaRPr>
          </a:p>
          <a:p>
            <a:pPr>
              <a:lnSpc>
                <a:spcPct val="120000"/>
              </a:lnSpc>
            </a:pPr>
            <a:endParaRPr lang="en-CA" sz="1000" dirty="0">
              <a:solidFill>
                <a:srgbClr val="000000"/>
              </a:solidFill>
              <a:effectLst/>
              <a:ea typeface="Times New Roman" panose="02020603050405020304" pitchFamily="18" charset="0"/>
            </a:endParaRPr>
          </a:p>
          <a:p>
            <a:pPr marL="0" indent="0">
              <a:lnSpc>
                <a:spcPct val="120000"/>
              </a:lnSpc>
              <a:buNone/>
            </a:pPr>
            <a:r>
              <a:rPr lang="en-CA" sz="1200" dirty="0">
                <a:solidFill>
                  <a:srgbClr val="000000"/>
                </a:solidFill>
                <a:effectLst/>
                <a:ea typeface="Times New Roman" panose="02020603050405020304" pitchFamily="18" charset="0"/>
              </a:rPr>
              <a:t>Consider investigating:</a:t>
            </a:r>
            <a:endParaRPr lang="en-CA" sz="1000" dirty="0">
              <a:solidFill>
                <a:srgbClr val="000000"/>
              </a:solidFill>
              <a:effectLst/>
              <a:ea typeface="Times New Roman" panose="02020603050405020304" pitchFamily="18" charset="0"/>
            </a:endParaRPr>
          </a:p>
          <a:p>
            <a:pPr>
              <a:lnSpc>
                <a:spcPct val="120000"/>
              </a:lnSpc>
            </a:pPr>
            <a:r>
              <a:rPr lang="en-CA" sz="1200" dirty="0">
                <a:solidFill>
                  <a:srgbClr val="000000"/>
                </a:solidFill>
                <a:effectLst/>
                <a:ea typeface="Times New Roman" panose="02020603050405020304" pitchFamily="18" charset="0"/>
              </a:rPr>
              <a:t>Official websites of banks, brokers and other financial institutions </a:t>
            </a:r>
            <a:endParaRPr lang="en-CA" sz="1000" dirty="0">
              <a:solidFill>
                <a:srgbClr val="000000"/>
              </a:solidFill>
              <a:effectLst/>
              <a:ea typeface="Times New Roman" panose="02020603050405020304" pitchFamily="18" charset="0"/>
            </a:endParaRPr>
          </a:p>
          <a:p>
            <a:pPr>
              <a:lnSpc>
                <a:spcPct val="120000"/>
              </a:lnSpc>
            </a:pPr>
            <a:r>
              <a:rPr lang="en-CA" sz="1200" dirty="0">
                <a:solidFill>
                  <a:srgbClr val="000000"/>
                </a:solidFill>
                <a:effectLst/>
                <a:ea typeface="Times New Roman" panose="02020603050405020304" pitchFamily="18" charset="0"/>
              </a:rPr>
              <a:t>Mortgage comparison sites (rate accessible without offering </a:t>
            </a:r>
            <a:r>
              <a:rPr lang="en-CA" sz="1200" dirty="0">
                <a:solidFill>
                  <a:srgbClr val="000000"/>
                </a:solidFill>
                <a:ea typeface="Times New Roman" panose="02020603050405020304" pitchFamily="18" charset="0"/>
              </a:rPr>
              <a:t>email account or ‘applying’) </a:t>
            </a:r>
            <a:r>
              <a:rPr lang="en-CA" sz="1200" dirty="0">
                <a:solidFill>
                  <a:srgbClr val="000000"/>
                </a:solidFill>
                <a:effectLst/>
                <a:ea typeface="Times New Roman" panose="02020603050405020304" pitchFamily="18" charset="0"/>
              </a:rPr>
              <a:t>such as:</a:t>
            </a:r>
            <a:endParaRPr lang="en-CA" sz="1000" dirty="0">
              <a:solidFill>
                <a:srgbClr val="000000"/>
              </a:solidFill>
              <a:effectLst/>
              <a:ea typeface="Times New Roman" panose="02020603050405020304" pitchFamily="18" charset="0"/>
            </a:endParaRPr>
          </a:p>
          <a:p>
            <a:pPr marL="628650" lvl="1" indent="-171450">
              <a:lnSpc>
                <a:spcPct val="120000"/>
              </a:lnSpc>
              <a:buFont typeface="Arial" panose="020B0604020202020204" pitchFamily="34" charset="0"/>
              <a:buChar char="•"/>
            </a:pPr>
            <a:r>
              <a:rPr lang="en-CA" sz="1200" u="sng" dirty="0">
                <a:solidFill>
                  <a:srgbClr val="000000"/>
                </a:solidFill>
                <a:effectLst/>
                <a:ea typeface="Times New Roman" panose="02020603050405020304" pitchFamily="18" charset="0"/>
                <a:cs typeface="Times New Roman" panose="02020603050405020304" pitchFamily="18" charset="0"/>
                <a:hlinkClick r:id="rId2"/>
              </a:rPr>
              <a:t>https://www.lowestrates.ca/mortgage</a:t>
            </a:r>
            <a:r>
              <a:rPr lang="en-CA" sz="1200" dirty="0">
                <a:solidFill>
                  <a:srgbClr val="000000"/>
                </a:solidFill>
                <a:effectLst/>
                <a:ea typeface="Times New Roman" panose="02020603050405020304" pitchFamily="18" charset="0"/>
                <a:cs typeface="Times New Roman" panose="02020603050405020304" pitchFamily="18" charset="0"/>
              </a:rPr>
              <a:t> </a:t>
            </a:r>
            <a:endParaRPr lang="en-CA" sz="1000" dirty="0">
              <a:solidFill>
                <a:srgbClr val="000000"/>
              </a:solidFill>
              <a:effectLst/>
              <a:ea typeface="Times New Roman" panose="02020603050405020304" pitchFamily="18" charset="0"/>
              <a:cs typeface="Times New Roman" panose="02020603050405020304" pitchFamily="18" charset="0"/>
            </a:endParaRPr>
          </a:p>
          <a:p>
            <a:pPr marL="628650" lvl="1" indent="-171450">
              <a:lnSpc>
                <a:spcPct val="120000"/>
              </a:lnSpc>
              <a:buFont typeface="Arial" panose="020B0604020202020204" pitchFamily="34" charset="0"/>
              <a:buChar char="•"/>
            </a:pPr>
            <a:r>
              <a:rPr lang="en-CA" sz="1200" u="sng" dirty="0">
                <a:solidFill>
                  <a:srgbClr val="000000"/>
                </a:solidFill>
                <a:effectLst/>
                <a:ea typeface="Times New Roman" panose="02020603050405020304" pitchFamily="18" charset="0"/>
                <a:cs typeface="Times New Roman" panose="02020603050405020304" pitchFamily="18" charset="0"/>
                <a:hlinkClick r:id="rId3"/>
              </a:rPr>
              <a:t>https://www.ratehub.ca/mortgages</a:t>
            </a:r>
            <a:endParaRPr lang="en-CA" sz="1000" dirty="0">
              <a:solidFill>
                <a:srgbClr val="000000"/>
              </a:solidFill>
              <a:effectLst/>
              <a:ea typeface="Times New Roman" panose="02020603050405020304" pitchFamily="18" charset="0"/>
              <a:cs typeface="Times New Roman" panose="02020603050405020304" pitchFamily="18" charset="0"/>
            </a:endParaRPr>
          </a:p>
          <a:p>
            <a:pPr marL="628650" lvl="1" indent="-171450">
              <a:lnSpc>
                <a:spcPct val="120000"/>
              </a:lnSpc>
              <a:buFont typeface="Arial" panose="020B0604020202020204" pitchFamily="34" charset="0"/>
              <a:buChar char="•"/>
            </a:pPr>
            <a:r>
              <a:rPr lang="en-CA" sz="1200" u="sng" dirty="0">
                <a:solidFill>
                  <a:srgbClr val="000000"/>
                </a:solidFill>
                <a:effectLst/>
                <a:ea typeface="Times New Roman" panose="02020603050405020304" pitchFamily="18" charset="0"/>
                <a:cs typeface="Times New Roman" panose="02020603050405020304" pitchFamily="18" charset="0"/>
                <a:hlinkClick r:id="rId4"/>
              </a:rPr>
              <a:t>https://www.ratesupermarket.ca/mortgages</a:t>
            </a:r>
            <a:endParaRPr lang="en-CA" sz="1000" i="0" u="sng" dirty="0">
              <a:solidFill>
                <a:srgbClr val="000000"/>
              </a:solidFill>
              <a:ea typeface="Times New Roman" panose="02020603050405020304" pitchFamily="18" charset="0"/>
              <a:cs typeface="Times New Roman" panose="02020603050405020304" pitchFamily="18" charset="0"/>
            </a:endParaRPr>
          </a:p>
          <a:p>
            <a:pPr marL="628650" lvl="1" indent="-171450">
              <a:lnSpc>
                <a:spcPct val="120000"/>
              </a:lnSpc>
              <a:buFont typeface="Arial" panose="020B0604020202020204" pitchFamily="34" charset="0"/>
              <a:buChar char="•"/>
            </a:pPr>
            <a:endParaRPr lang="en-CA" sz="1200" i="1" dirty="0">
              <a:solidFill>
                <a:srgbClr val="000000"/>
              </a:solidFill>
              <a:effectLst/>
              <a:ea typeface="Arial" panose="020B0604020202020204" pitchFamily="34" charset="0"/>
              <a:cs typeface="Arial" panose="020B0604020202020204" pitchFamily="34" charset="0"/>
            </a:endParaRPr>
          </a:p>
          <a:p>
            <a:pPr marL="0" indent="0">
              <a:lnSpc>
                <a:spcPct val="120000"/>
              </a:lnSpc>
              <a:buNone/>
            </a:pPr>
            <a:r>
              <a:rPr lang="en-CA" sz="1200" i="1" dirty="0">
                <a:solidFill>
                  <a:srgbClr val="000000"/>
                </a:solidFill>
                <a:effectLst/>
                <a:ea typeface="Arial" panose="020B0604020202020204" pitchFamily="34" charset="0"/>
                <a:cs typeface="Arial" panose="020B0604020202020204" pitchFamily="34" charset="0"/>
              </a:rPr>
              <a:t>Review the eight options you have explored and select one to carry forward working on in Step 4…</a:t>
            </a:r>
          </a:p>
        </p:txBody>
      </p:sp>
      <p:pic>
        <p:nvPicPr>
          <p:cNvPr id="8" name="Picture 7">
            <a:extLst>
              <a:ext uri="{FF2B5EF4-FFF2-40B4-BE49-F238E27FC236}">
                <a16:creationId xmlns:a16="http://schemas.microsoft.com/office/drawing/2014/main" id="{594249D1-38BC-4941-99B7-3F5080E0967B}"/>
              </a:ext>
            </a:extLst>
          </p:cNvPr>
          <p:cNvPicPr>
            <a:picLocks noChangeAspect="1"/>
          </p:cNvPicPr>
          <p:nvPr/>
        </p:nvPicPr>
        <p:blipFill>
          <a:blip r:embed="rId5"/>
          <a:stretch>
            <a:fillRect/>
          </a:stretch>
        </p:blipFill>
        <p:spPr>
          <a:xfrm>
            <a:off x="0" y="2103538"/>
            <a:ext cx="5301846" cy="2650923"/>
          </a:xfrm>
          <a:prstGeom prst="rect">
            <a:avLst/>
          </a:prstGeom>
        </p:spPr>
      </p:pic>
    </p:spTree>
    <p:extLst>
      <p:ext uri="{BB962C8B-B14F-4D97-AF65-F5344CB8AC3E}">
        <p14:creationId xmlns:p14="http://schemas.microsoft.com/office/powerpoint/2010/main" val="3662678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C31A-F0EB-4C4B-906E-8CC4D33A6E02}"/>
              </a:ext>
            </a:extLst>
          </p:cNvPr>
          <p:cNvSpPr>
            <a:spLocks noGrp="1"/>
          </p:cNvSpPr>
          <p:nvPr>
            <p:ph type="ctrTitle"/>
          </p:nvPr>
        </p:nvSpPr>
        <p:spPr/>
        <p:txBody>
          <a:bodyPr/>
          <a:lstStyle/>
          <a:p>
            <a:r>
              <a:rPr lang="en-US" dirty="0"/>
              <a:t>Step 4: Paying off the mortgage</a:t>
            </a:r>
            <a:endParaRPr lang="en-CA" dirty="0"/>
          </a:p>
        </p:txBody>
      </p:sp>
      <p:sp>
        <p:nvSpPr>
          <p:cNvPr id="3" name="Subtitle 2">
            <a:extLst>
              <a:ext uri="{FF2B5EF4-FFF2-40B4-BE49-F238E27FC236}">
                <a16:creationId xmlns:a16="http://schemas.microsoft.com/office/drawing/2014/main" id="{8F9AEC01-59BF-4626-8401-5F83DB690441}"/>
              </a:ext>
            </a:extLst>
          </p:cNvPr>
          <p:cNvSpPr>
            <a:spLocks noGrp="1"/>
          </p:cNvSpPr>
          <p:nvPr>
            <p:ph type="subTitle" idx="1"/>
          </p:nvPr>
        </p:nvSpPr>
        <p:spPr>
          <a:xfrm>
            <a:off x="2306972" y="3956278"/>
            <a:ext cx="7633982" cy="1588845"/>
          </a:xfrm>
        </p:spPr>
        <p:txBody>
          <a:bodyPr>
            <a:normAutofit fontScale="92500" lnSpcReduction="20000"/>
          </a:bodyPr>
          <a:lstStyle/>
          <a:p>
            <a:r>
              <a:rPr lang="en-CA" sz="1800" dirty="0">
                <a:solidFill>
                  <a:srgbClr val="000000"/>
                </a:solidFill>
                <a:effectLst/>
                <a:ea typeface="Times New Roman" panose="02020603050405020304" pitchFamily="18" charset="0"/>
              </a:rPr>
              <a:t>Finally, applying data collected, previous decisions made and incorporating some additional considerations, students must calculate the corresponding monthly mortgage payments by using an online mortgage calculator</a:t>
            </a:r>
          </a:p>
          <a:p>
            <a:endParaRPr lang="en-CA" sz="1800" dirty="0">
              <a:solidFill>
                <a:srgbClr val="000000"/>
              </a:solidFill>
              <a:ea typeface="Times New Roman" panose="02020603050405020304" pitchFamily="18" charset="0"/>
            </a:endParaRPr>
          </a:p>
          <a:p>
            <a:r>
              <a:rPr lang="en-CA" sz="1800" dirty="0">
                <a:solidFill>
                  <a:srgbClr val="000000"/>
                </a:solidFill>
                <a:effectLst/>
                <a:ea typeface="Times New Roman" panose="02020603050405020304" pitchFamily="18" charset="0"/>
              </a:rPr>
              <a:t> </a:t>
            </a:r>
            <a:r>
              <a:rPr lang="en-CA" sz="1800" i="1" dirty="0">
                <a:solidFill>
                  <a:srgbClr val="000000"/>
                </a:solidFill>
                <a:effectLst/>
                <a:ea typeface="Times New Roman" panose="02020603050405020304" pitchFamily="18" charset="0"/>
              </a:rPr>
              <a:t>Variations on these calculations will explore the effects of making financial planning adjustments</a:t>
            </a:r>
            <a:endParaRPr lang="en-CA" sz="1800" dirty="0">
              <a:solidFill>
                <a:srgbClr val="000000"/>
              </a:solidFill>
              <a:effectLst/>
              <a:ea typeface="Times New Roman" panose="02020603050405020304" pitchFamily="18" charset="0"/>
            </a:endParaRPr>
          </a:p>
        </p:txBody>
      </p:sp>
    </p:spTree>
    <p:extLst>
      <p:ext uri="{BB962C8B-B14F-4D97-AF65-F5344CB8AC3E}">
        <p14:creationId xmlns:p14="http://schemas.microsoft.com/office/powerpoint/2010/main" val="4173265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A30-9B11-4E6D-9B84-451CABD1E856}"/>
              </a:ext>
            </a:extLst>
          </p:cNvPr>
          <p:cNvSpPr>
            <a:spLocks noGrp="1"/>
          </p:cNvSpPr>
          <p:nvPr>
            <p:ph type="title"/>
          </p:nvPr>
        </p:nvSpPr>
        <p:spPr>
          <a:xfrm>
            <a:off x="5746459" y="165683"/>
            <a:ext cx="6258186" cy="832607"/>
          </a:xfrm>
        </p:spPr>
        <p:txBody>
          <a:bodyPr/>
          <a:lstStyle/>
          <a:p>
            <a:r>
              <a:rPr lang="en-US" sz="4400" dirty="0"/>
              <a:t>Paying Off the Mortgage </a:t>
            </a:r>
            <a:endParaRPr lang="en-CA" sz="4400" dirty="0"/>
          </a:p>
        </p:txBody>
      </p:sp>
      <p:sp>
        <p:nvSpPr>
          <p:cNvPr id="3" name="Content Placeholder 2">
            <a:extLst>
              <a:ext uri="{FF2B5EF4-FFF2-40B4-BE49-F238E27FC236}">
                <a16:creationId xmlns:a16="http://schemas.microsoft.com/office/drawing/2014/main" id="{968F241B-897F-40FA-B74B-E430E265A01C}"/>
              </a:ext>
            </a:extLst>
          </p:cNvPr>
          <p:cNvSpPr>
            <a:spLocks noGrp="1"/>
          </p:cNvSpPr>
          <p:nvPr>
            <p:ph idx="1"/>
          </p:nvPr>
        </p:nvSpPr>
        <p:spPr>
          <a:xfrm>
            <a:off x="5746459" y="998290"/>
            <a:ext cx="6258187" cy="5754847"/>
          </a:xfrm>
        </p:spPr>
        <p:txBody>
          <a:bodyPr>
            <a:normAutofit fontScale="92500" lnSpcReduction="10000"/>
          </a:bodyPr>
          <a:lstStyle/>
          <a:p>
            <a:pPr marL="0" indent="0" algn="ctr">
              <a:buNone/>
            </a:pPr>
            <a:r>
              <a:rPr lang="en-CA" sz="1700" b="1" dirty="0">
                <a:solidFill>
                  <a:srgbClr val="000000"/>
                </a:solidFill>
                <a:effectLst/>
                <a:ea typeface="Times New Roman" panose="02020603050405020304" pitchFamily="18" charset="0"/>
              </a:rPr>
              <a:t>Once more a table has been provided which must be used for the completion on step 4</a:t>
            </a:r>
            <a:endParaRPr lang="en-CA" sz="1700" dirty="0">
              <a:solidFill>
                <a:srgbClr val="000000"/>
              </a:solidFill>
              <a:effectLst/>
              <a:ea typeface="Times New Roman" panose="02020603050405020304" pitchFamily="18" charset="0"/>
            </a:endParaRPr>
          </a:p>
          <a:p>
            <a:pPr marL="0" indent="0">
              <a:buNone/>
            </a:pPr>
            <a:r>
              <a:rPr lang="en-CA" sz="1200" dirty="0">
                <a:solidFill>
                  <a:srgbClr val="000000"/>
                </a:solidFill>
                <a:effectLst/>
                <a:ea typeface="Times New Roman" panose="02020603050405020304" pitchFamily="18" charset="0"/>
              </a:rPr>
              <a:t>Refer back to previous steps to select and note the following: </a:t>
            </a:r>
          </a:p>
          <a:p>
            <a:pPr fontAlgn="base"/>
            <a:r>
              <a:rPr lang="en-CA" sz="1200" u="none" strike="noStrike" dirty="0">
                <a:solidFill>
                  <a:srgbClr val="000000"/>
                </a:solidFill>
                <a:effectLst/>
                <a:ea typeface="Arial" panose="020B0604020202020204" pitchFamily="34" charset="0"/>
                <a:cs typeface="Arial" panose="020B0604020202020204" pitchFamily="34" charset="0"/>
              </a:rPr>
              <a:t>Select 1 Final Mortgage Amount Required from step 2 </a:t>
            </a:r>
          </a:p>
          <a:p>
            <a:pPr fontAlgn="base"/>
            <a:r>
              <a:rPr lang="en-CA" sz="1200" dirty="0">
                <a:solidFill>
                  <a:srgbClr val="000000"/>
                </a:solidFill>
                <a:effectLst/>
                <a:ea typeface="Times New Roman" panose="02020603050405020304" pitchFamily="18" charset="0"/>
              </a:rPr>
              <a:t>Select 1 Interest Rate from options in step 3  </a:t>
            </a:r>
          </a:p>
          <a:p>
            <a:pPr marL="0" indent="0">
              <a:buNone/>
            </a:pPr>
            <a:endParaRPr lang="en-CA" sz="1200" dirty="0">
              <a:solidFill>
                <a:srgbClr val="000000"/>
              </a:solidFill>
              <a:effectLst/>
              <a:ea typeface="Times New Roman" panose="02020603050405020304" pitchFamily="18" charset="0"/>
            </a:endParaRPr>
          </a:p>
          <a:p>
            <a:pPr marL="0" indent="0">
              <a:buNone/>
            </a:pPr>
            <a:r>
              <a:rPr lang="en-CA" sz="1200" dirty="0">
                <a:solidFill>
                  <a:srgbClr val="000000"/>
                </a:solidFill>
                <a:effectLst/>
                <a:ea typeface="Times New Roman" panose="02020603050405020304" pitchFamily="18" charset="0"/>
              </a:rPr>
              <a:t>Next, you must account for:</a:t>
            </a:r>
          </a:p>
          <a:p>
            <a:pPr fontAlgn="base"/>
            <a:r>
              <a:rPr lang="en-CA" sz="1200" b="1" dirty="0">
                <a:solidFill>
                  <a:srgbClr val="000000"/>
                </a:solidFill>
                <a:effectLst/>
                <a:ea typeface="Arial" panose="020B0604020202020204" pitchFamily="34" charset="0"/>
                <a:cs typeface="Arial" panose="020B0604020202020204" pitchFamily="34" charset="0"/>
              </a:rPr>
              <a:t>Amortization</a:t>
            </a:r>
            <a:r>
              <a:rPr lang="en-CA" sz="1200" dirty="0">
                <a:solidFill>
                  <a:srgbClr val="000000"/>
                </a:solidFill>
                <a:effectLst/>
                <a:ea typeface="Arial" panose="020B0604020202020204" pitchFamily="34" charset="0"/>
                <a:cs typeface="Arial" panose="020B0604020202020204" pitchFamily="34" charset="0"/>
              </a:rPr>
              <a:t>:  this is the length of time you are spreading your debt re-payment over. </a:t>
            </a:r>
          </a:p>
          <a:p>
            <a:pPr fontAlgn="base"/>
            <a:r>
              <a:rPr lang="en-CA" sz="1200" dirty="0">
                <a:solidFill>
                  <a:srgbClr val="000000"/>
                </a:solidFill>
                <a:effectLst/>
                <a:ea typeface="Arial" panose="020B0604020202020204" pitchFamily="34" charset="0"/>
                <a:cs typeface="Arial" panose="020B0604020202020204" pitchFamily="34" charset="0"/>
              </a:rPr>
              <a:t>Please refer to the class slides &amp; textbook for more details on the </a:t>
            </a:r>
            <a:r>
              <a:rPr lang="en-CA" sz="1200" u="sng" dirty="0">
                <a:solidFill>
                  <a:srgbClr val="000000"/>
                </a:solidFill>
                <a:effectLst/>
                <a:ea typeface="Arial" panose="020B0604020202020204" pitchFamily="34" charset="0"/>
                <a:cs typeface="Arial" panose="020B0604020202020204" pitchFamily="34" charset="0"/>
              </a:rPr>
              <a:t>legal guidelines for a mortgage amortization as all three options explored must abide by legal guidelines </a:t>
            </a:r>
            <a:endParaRPr lang="en-CA" sz="1200" dirty="0">
              <a:solidFill>
                <a:srgbClr val="000000"/>
              </a:solidFill>
              <a:effectLst/>
              <a:ea typeface="Arial" panose="020B0604020202020204" pitchFamily="34" charset="0"/>
              <a:cs typeface="Arial" panose="020B0604020202020204" pitchFamily="34" charset="0"/>
            </a:endParaRPr>
          </a:p>
          <a:p>
            <a:pPr fontAlgn="base"/>
            <a:r>
              <a:rPr lang="en-CA" sz="1200" dirty="0">
                <a:solidFill>
                  <a:srgbClr val="000000"/>
                </a:solidFill>
                <a:effectLst/>
                <a:ea typeface="Arial" panose="020B0604020202020204" pitchFamily="34" charset="0"/>
                <a:cs typeface="Arial" panose="020B0604020202020204" pitchFamily="34" charset="0"/>
              </a:rPr>
              <a:t> There are three options to be explored: </a:t>
            </a: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Amortization A  = legal maximum amortization for this mortgage </a:t>
            </a: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Amortization B = alternate option of your choice (must differ from others)</a:t>
            </a:r>
            <a:endParaRPr lang="en-CA" sz="1200" b="1" dirty="0">
              <a:solidFill>
                <a:srgbClr val="000000"/>
              </a:solidFill>
              <a:effectLst/>
              <a:ea typeface="Arial" panose="020B0604020202020204" pitchFamily="34" charset="0"/>
              <a:cs typeface="Arial" panose="020B0604020202020204" pitchFamily="34" charset="0"/>
            </a:endParaRP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Amortization C  = alternate option of your choice (must differ from others)</a:t>
            </a:r>
          </a:p>
          <a:p>
            <a:pPr marL="0" indent="0">
              <a:buNone/>
            </a:pPr>
            <a:endParaRPr lang="en-CA" sz="1200" dirty="0">
              <a:solidFill>
                <a:srgbClr val="000000"/>
              </a:solidFill>
              <a:ea typeface="Times New Roman" panose="02020603050405020304" pitchFamily="18" charset="0"/>
            </a:endParaRPr>
          </a:p>
          <a:p>
            <a:pPr marL="0" indent="0">
              <a:buNone/>
            </a:pPr>
            <a:r>
              <a:rPr lang="en-CA" sz="1200" dirty="0">
                <a:solidFill>
                  <a:srgbClr val="000000"/>
                </a:solidFill>
                <a:ea typeface="Times New Roman" panose="02020603050405020304" pitchFamily="18" charset="0"/>
              </a:rPr>
              <a:t>The final factor in the calculation will be:</a:t>
            </a:r>
            <a:endParaRPr lang="en-CA" sz="1200" dirty="0">
              <a:solidFill>
                <a:srgbClr val="000000"/>
              </a:solidFill>
              <a:effectLst/>
              <a:ea typeface="Times New Roman" panose="02020603050405020304" pitchFamily="18" charset="0"/>
            </a:endParaRPr>
          </a:p>
          <a:p>
            <a:pPr fontAlgn="base"/>
            <a:r>
              <a:rPr lang="en-CA" sz="1200" b="1" u="none" strike="noStrike" dirty="0">
                <a:solidFill>
                  <a:srgbClr val="000000"/>
                </a:solidFill>
                <a:effectLst/>
                <a:ea typeface="Arial" panose="020B0604020202020204" pitchFamily="34" charset="0"/>
                <a:cs typeface="Arial" panose="020B0604020202020204" pitchFamily="34" charset="0"/>
              </a:rPr>
              <a:t>Payment Frequency</a:t>
            </a:r>
            <a:r>
              <a:rPr lang="en-CA" sz="1200" u="none" strike="noStrike" dirty="0">
                <a:solidFill>
                  <a:srgbClr val="000000"/>
                </a:solidFill>
                <a:effectLst/>
                <a:ea typeface="Arial" panose="020B0604020202020204" pitchFamily="34" charset="0"/>
                <a:cs typeface="Arial" panose="020B0604020202020204" pitchFamily="34" charset="0"/>
              </a:rPr>
              <a:t>: this is the frequency of the mortgage payments made to repay the debt. </a:t>
            </a:r>
          </a:p>
          <a:p>
            <a:pPr fontAlgn="base"/>
            <a:r>
              <a:rPr lang="en-CA" sz="1200" u="none" strike="noStrike" dirty="0">
                <a:solidFill>
                  <a:srgbClr val="000000"/>
                </a:solidFill>
                <a:effectLst/>
                <a:ea typeface="Arial" panose="020B0604020202020204" pitchFamily="34" charset="0"/>
                <a:cs typeface="Arial" panose="020B0604020202020204" pitchFamily="34" charset="0"/>
              </a:rPr>
              <a:t>You are required to explore each of the following standard payment frequency options for </a:t>
            </a:r>
            <a:r>
              <a:rPr lang="en-CA" sz="1200" u="sng" strike="noStrike" dirty="0">
                <a:solidFill>
                  <a:srgbClr val="000000"/>
                </a:solidFill>
                <a:effectLst/>
                <a:ea typeface="Arial" panose="020B0604020202020204" pitchFamily="34" charset="0"/>
                <a:cs typeface="Arial" panose="020B0604020202020204" pitchFamily="34" charset="0"/>
              </a:rPr>
              <a:t>each</a:t>
            </a:r>
            <a:r>
              <a:rPr lang="en-CA" sz="1200" u="none" strike="noStrike" dirty="0">
                <a:solidFill>
                  <a:srgbClr val="000000"/>
                </a:solidFill>
                <a:effectLst/>
                <a:ea typeface="Arial" panose="020B0604020202020204" pitchFamily="34" charset="0"/>
                <a:cs typeface="Arial" panose="020B0604020202020204" pitchFamily="34" charset="0"/>
              </a:rPr>
              <a:t> of the amortization periods: </a:t>
            </a: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Monthly Payments</a:t>
            </a: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Weekly Payments</a:t>
            </a:r>
          </a:p>
          <a:p>
            <a:pPr marL="1143000" lvl="2" indent="-2286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Accelerated Weekly Payments</a:t>
            </a:r>
          </a:p>
          <a:p>
            <a:endParaRPr lang="en-CA" dirty="0"/>
          </a:p>
        </p:txBody>
      </p:sp>
      <p:sp>
        <p:nvSpPr>
          <p:cNvPr id="4" name="Text Placeholder 3">
            <a:extLst>
              <a:ext uri="{FF2B5EF4-FFF2-40B4-BE49-F238E27FC236}">
                <a16:creationId xmlns:a16="http://schemas.microsoft.com/office/drawing/2014/main" id="{B997E989-3F06-4AAE-95C5-77B477DFB94A}"/>
              </a:ext>
            </a:extLst>
          </p:cNvPr>
          <p:cNvSpPr>
            <a:spLocks noGrp="1"/>
          </p:cNvSpPr>
          <p:nvPr>
            <p:ph type="body" sz="half" idx="2"/>
          </p:nvPr>
        </p:nvSpPr>
        <p:spPr>
          <a:xfrm>
            <a:off x="824568" y="5142398"/>
            <a:ext cx="3982324" cy="415362"/>
          </a:xfrm>
        </p:spPr>
        <p:txBody>
          <a:bodyPr>
            <a:normAutofit fontScale="77500" lnSpcReduction="20000"/>
          </a:bodyPr>
          <a:lstStyle/>
          <a:p>
            <a:r>
              <a:rPr lang="en-US" i="1" dirty="0"/>
              <a:t>*Highlighted areas relate to instructions given on this page</a:t>
            </a:r>
            <a:endParaRPr lang="en-CA" i="1" dirty="0"/>
          </a:p>
        </p:txBody>
      </p:sp>
      <p:pic>
        <p:nvPicPr>
          <p:cNvPr id="6" name="Picture 5">
            <a:extLst>
              <a:ext uri="{FF2B5EF4-FFF2-40B4-BE49-F238E27FC236}">
                <a16:creationId xmlns:a16="http://schemas.microsoft.com/office/drawing/2014/main" id="{B6CDB794-C1F0-4ED0-B9E2-FD96BEB381CA}"/>
              </a:ext>
            </a:extLst>
          </p:cNvPr>
          <p:cNvPicPr>
            <a:picLocks noChangeAspect="1"/>
          </p:cNvPicPr>
          <p:nvPr/>
        </p:nvPicPr>
        <p:blipFill>
          <a:blip r:embed="rId2"/>
          <a:stretch>
            <a:fillRect/>
          </a:stretch>
        </p:blipFill>
        <p:spPr>
          <a:xfrm>
            <a:off x="0" y="1876228"/>
            <a:ext cx="5313810" cy="3105543"/>
          </a:xfrm>
          <a:prstGeom prst="rect">
            <a:avLst/>
          </a:prstGeom>
        </p:spPr>
      </p:pic>
    </p:spTree>
    <p:extLst>
      <p:ext uri="{BB962C8B-B14F-4D97-AF65-F5344CB8AC3E}">
        <p14:creationId xmlns:p14="http://schemas.microsoft.com/office/powerpoint/2010/main" val="392976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A30-9B11-4E6D-9B84-451CABD1E856}"/>
              </a:ext>
            </a:extLst>
          </p:cNvPr>
          <p:cNvSpPr>
            <a:spLocks noGrp="1"/>
          </p:cNvSpPr>
          <p:nvPr>
            <p:ph type="title"/>
          </p:nvPr>
        </p:nvSpPr>
        <p:spPr>
          <a:xfrm>
            <a:off x="5746459" y="165683"/>
            <a:ext cx="6258186" cy="832607"/>
          </a:xfrm>
        </p:spPr>
        <p:txBody>
          <a:bodyPr/>
          <a:lstStyle/>
          <a:p>
            <a:r>
              <a:rPr lang="en-US" sz="4400" dirty="0"/>
              <a:t>Paying Off the Mortgage </a:t>
            </a:r>
            <a:endParaRPr lang="en-CA" sz="4400" dirty="0"/>
          </a:p>
        </p:txBody>
      </p:sp>
      <p:sp>
        <p:nvSpPr>
          <p:cNvPr id="3" name="Content Placeholder 2">
            <a:extLst>
              <a:ext uri="{FF2B5EF4-FFF2-40B4-BE49-F238E27FC236}">
                <a16:creationId xmlns:a16="http://schemas.microsoft.com/office/drawing/2014/main" id="{968F241B-897F-40FA-B74B-E430E265A01C}"/>
              </a:ext>
            </a:extLst>
          </p:cNvPr>
          <p:cNvSpPr>
            <a:spLocks noGrp="1"/>
          </p:cNvSpPr>
          <p:nvPr>
            <p:ph idx="1"/>
          </p:nvPr>
        </p:nvSpPr>
        <p:spPr>
          <a:xfrm>
            <a:off x="5746459" y="998290"/>
            <a:ext cx="6258187" cy="5754847"/>
          </a:xfrm>
        </p:spPr>
        <p:txBody>
          <a:bodyPr>
            <a:normAutofit fontScale="55000" lnSpcReduction="20000"/>
          </a:bodyPr>
          <a:lstStyle/>
          <a:p>
            <a:pPr marL="0" indent="0">
              <a:lnSpc>
                <a:spcPct val="120000"/>
              </a:lnSpc>
              <a:buNone/>
            </a:pPr>
            <a:r>
              <a:rPr lang="en-CA" sz="1800" dirty="0">
                <a:solidFill>
                  <a:srgbClr val="000000"/>
                </a:solidFill>
                <a:effectLst/>
                <a:ea typeface="Times New Roman" panose="02020603050405020304" pitchFamily="18" charset="0"/>
              </a:rPr>
              <a:t>Calculate your mortgage payments as well as numbers relating to the full length of the mortgage: </a:t>
            </a:r>
          </a:p>
          <a:p>
            <a:pPr>
              <a:lnSpc>
                <a:spcPct val="120000"/>
              </a:lnSpc>
            </a:pPr>
            <a:r>
              <a:rPr lang="en-CA" sz="1800" dirty="0">
                <a:solidFill>
                  <a:srgbClr val="000000"/>
                </a:solidFill>
                <a:ea typeface="Times New Roman" panose="02020603050405020304" pitchFamily="18" charset="0"/>
              </a:rPr>
              <a:t>Use</a:t>
            </a:r>
            <a:r>
              <a:rPr lang="en-CA" sz="1800" dirty="0">
                <a:solidFill>
                  <a:srgbClr val="000000"/>
                </a:solidFill>
                <a:effectLst/>
                <a:ea typeface="Times New Roman" panose="02020603050405020304" pitchFamily="18" charset="0"/>
              </a:rPr>
              <a:t> a </a:t>
            </a:r>
            <a:r>
              <a:rPr lang="en-CA" sz="1800" b="1" u="sng" dirty="0">
                <a:solidFill>
                  <a:srgbClr val="000000"/>
                </a:solidFill>
                <a:effectLst/>
                <a:ea typeface="Times New Roman" panose="02020603050405020304" pitchFamily="18" charset="0"/>
              </a:rPr>
              <a:t>Canadian</a:t>
            </a:r>
            <a:r>
              <a:rPr lang="en-CA" sz="1800" b="1" dirty="0">
                <a:solidFill>
                  <a:srgbClr val="000000"/>
                </a:solidFill>
                <a:effectLst/>
                <a:ea typeface="Times New Roman" panose="02020603050405020304" pitchFamily="18" charset="0"/>
              </a:rPr>
              <a:t> mortgage calculator</a:t>
            </a:r>
            <a:r>
              <a:rPr lang="en-CA" sz="1800" dirty="0">
                <a:solidFill>
                  <a:srgbClr val="000000"/>
                </a:solidFill>
                <a:effectLst/>
                <a:ea typeface="Times New Roman" panose="02020603050405020304" pitchFamily="18" charset="0"/>
              </a:rPr>
              <a:t>.  This one is recommended as it considers all listed factors and provides all required results:</a:t>
            </a:r>
          </a:p>
          <a:p>
            <a:pPr lvl="0" fontAlgn="base">
              <a:lnSpc>
                <a:spcPct val="120000"/>
              </a:lnSpc>
              <a:buFont typeface="Wingdings" panose="05000000000000000000" pitchFamily="2" charset="2"/>
              <a:buChar char="v"/>
            </a:pPr>
            <a:r>
              <a:rPr lang="en-CA" sz="1800" u="none" strike="noStrike" dirty="0">
                <a:solidFill>
                  <a:srgbClr val="000000"/>
                </a:solidFill>
                <a:effectLst/>
                <a:ea typeface="Arial" panose="020B0604020202020204" pitchFamily="34" charset="0"/>
                <a:cs typeface="Arial" panose="020B0604020202020204" pitchFamily="34" charset="0"/>
                <a:hlinkClick r:id="rId2"/>
              </a:rPr>
              <a:t>https://www.cchwebsites.com/content/calculators/CAMortgageLoan.html</a:t>
            </a:r>
            <a:endParaRPr lang="en-CA" sz="1800" u="none" strike="noStrike" dirty="0">
              <a:solidFill>
                <a:srgbClr val="000000"/>
              </a:solidFill>
              <a:effectLst/>
              <a:ea typeface="Arial" panose="020B0604020202020204" pitchFamily="34" charset="0"/>
              <a:cs typeface="Arial" panose="020B0604020202020204" pitchFamily="34" charset="0"/>
            </a:endParaRPr>
          </a:p>
          <a:p>
            <a:pPr lvl="0" fontAlgn="base">
              <a:lnSpc>
                <a:spcPct val="120000"/>
              </a:lnSpc>
              <a:buFont typeface="Wingdings" panose="05000000000000000000" pitchFamily="2" charset="2"/>
              <a:buChar char="v"/>
            </a:pPr>
            <a:r>
              <a:rPr lang="en-CA" sz="1800" i="1" dirty="0">
                <a:solidFill>
                  <a:srgbClr val="000000"/>
                </a:solidFill>
                <a:effectLst/>
                <a:ea typeface="Times New Roman" panose="02020603050405020304" pitchFamily="18" charset="0"/>
              </a:rPr>
              <a:t>*this calculator ask you the enter mortgage term as well but it will have no effect on the results requested*</a:t>
            </a:r>
            <a:endParaRPr lang="en-CA" sz="1800" dirty="0">
              <a:solidFill>
                <a:srgbClr val="000000"/>
              </a:solidFill>
              <a:effectLst/>
              <a:ea typeface="Times New Roman" panose="02020603050405020304" pitchFamily="18" charset="0"/>
            </a:endParaRPr>
          </a:p>
          <a:p>
            <a:pPr>
              <a:lnSpc>
                <a:spcPct val="120000"/>
              </a:lnSpc>
            </a:pPr>
            <a:r>
              <a:rPr lang="en-CA" sz="1800" dirty="0">
                <a:solidFill>
                  <a:srgbClr val="000000"/>
                </a:solidFill>
                <a:effectLst/>
                <a:ea typeface="Times New Roman" panose="02020603050405020304" pitchFamily="18" charset="0"/>
              </a:rPr>
              <a:t>Canadian mortgages are regulated to limit interest compounding to semi-annually, which will differ from payment frequency.  Accounting for this difference adds a level of complication to the annuity formula that is beyond what we have studied in class, meanwhile mortgage calculators make easy work of this and are a practical tool.  Be sure to use a Canadian mortgage calculator. </a:t>
            </a:r>
          </a:p>
          <a:p>
            <a:pPr>
              <a:lnSpc>
                <a:spcPct val="120000"/>
              </a:lnSpc>
            </a:pPr>
            <a:r>
              <a:rPr lang="en-CA" sz="1800" dirty="0">
                <a:solidFill>
                  <a:srgbClr val="000000"/>
                </a:solidFill>
                <a:effectLst/>
                <a:ea typeface="Times New Roman" panose="02020603050405020304" pitchFamily="18" charset="0"/>
              </a:rPr>
              <a:t>You will mix and match the 3 amortization options and the 3 possible payment frequencies to see what impact these factors have on the value of the mortgage payment and the amount of interest to be paid on the mortgage.  </a:t>
            </a:r>
          </a:p>
          <a:p>
            <a:pPr>
              <a:lnSpc>
                <a:spcPct val="120000"/>
              </a:lnSpc>
            </a:pPr>
            <a:r>
              <a:rPr lang="en-CA" sz="1800" dirty="0">
                <a:solidFill>
                  <a:srgbClr val="000000"/>
                </a:solidFill>
                <a:effectLst/>
                <a:ea typeface="Times New Roman" panose="02020603050405020304" pitchFamily="18" charset="0"/>
              </a:rPr>
              <a:t>For each variation you must record the following:</a:t>
            </a:r>
          </a:p>
          <a:p>
            <a:pPr marL="873252" lvl="1" indent="-342900" fontAlgn="base">
              <a:lnSpc>
                <a:spcPct val="120000"/>
              </a:lnSpc>
              <a:buFont typeface="Arial" panose="020B0604020202020204" pitchFamily="34" charset="0"/>
              <a:buChar char="●"/>
            </a:pPr>
            <a:r>
              <a:rPr lang="en-CA" sz="1800" i="0" u="none" strike="noStrike" dirty="0">
                <a:solidFill>
                  <a:srgbClr val="000000"/>
                </a:solidFill>
                <a:effectLst/>
                <a:ea typeface="Arial" panose="020B0604020202020204" pitchFamily="34" charset="0"/>
                <a:cs typeface="Arial" panose="020B0604020202020204" pitchFamily="34" charset="0"/>
              </a:rPr>
              <a:t>Mortgage Payment for the period </a:t>
            </a:r>
          </a:p>
          <a:p>
            <a:pPr marL="873252" lvl="1" indent="-342900" fontAlgn="base">
              <a:lnSpc>
                <a:spcPct val="120000"/>
              </a:lnSpc>
              <a:buFont typeface="Arial" panose="020B0604020202020204" pitchFamily="34" charset="0"/>
              <a:buChar char="●"/>
            </a:pPr>
            <a:r>
              <a:rPr lang="en-CA" sz="1800" i="0" u="none" strike="noStrike" dirty="0">
                <a:solidFill>
                  <a:srgbClr val="000000"/>
                </a:solidFill>
                <a:effectLst/>
                <a:ea typeface="Arial" panose="020B0604020202020204" pitchFamily="34" charset="0"/>
                <a:cs typeface="Arial" panose="020B0604020202020204" pitchFamily="34" charset="0"/>
              </a:rPr>
              <a:t>Total Paid to Lender or Total Payments (the total </a:t>
            </a:r>
            <a:r>
              <a:rPr lang="en-CA" sz="1800" i="0" dirty="0">
                <a:solidFill>
                  <a:srgbClr val="000000"/>
                </a:solidFill>
                <a:ea typeface="Arial" panose="020B0604020202020204" pitchFamily="34" charset="0"/>
                <a:cs typeface="Arial" panose="020B0604020202020204" pitchFamily="34" charset="0"/>
              </a:rPr>
              <a:t>amount given to the lender </a:t>
            </a:r>
            <a:r>
              <a:rPr lang="en-CA" sz="1800" i="0" u="none" strike="noStrike" dirty="0">
                <a:solidFill>
                  <a:srgbClr val="000000"/>
                </a:solidFill>
                <a:effectLst/>
                <a:ea typeface="Arial" panose="020B0604020202020204" pitchFamily="34" charset="0"/>
                <a:cs typeface="Arial" panose="020B0604020202020204" pitchFamily="34" charset="0"/>
              </a:rPr>
              <a:t>if the mortgage conditions were maintained for the </a:t>
            </a:r>
            <a:r>
              <a:rPr lang="en-CA" sz="1800" i="0" u="sng" strike="noStrike" dirty="0">
                <a:solidFill>
                  <a:srgbClr val="000000"/>
                </a:solidFill>
                <a:effectLst/>
                <a:ea typeface="Arial" panose="020B0604020202020204" pitchFamily="34" charset="0"/>
                <a:cs typeface="Arial" panose="020B0604020202020204" pitchFamily="34" charset="0"/>
              </a:rPr>
              <a:t>full amortization period,</a:t>
            </a:r>
            <a:r>
              <a:rPr lang="en-CA" sz="1800" i="0" u="none" strike="noStrike" dirty="0">
                <a:solidFill>
                  <a:srgbClr val="000000"/>
                </a:solidFill>
                <a:effectLst/>
                <a:ea typeface="Arial" panose="020B0604020202020204" pitchFamily="34" charset="0"/>
                <a:cs typeface="Arial" panose="020B0604020202020204" pitchFamily="34" charset="0"/>
              </a:rPr>
              <a:t> not just the term)</a:t>
            </a:r>
          </a:p>
          <a:p>
            <a:pPr marL="873252" lvl="1" indent="-342900" fontAlgn="base">
              <a:lnSpc>
                <a:spcPct val="120000"/>
              </a:lnSpc>
              <a:buFont typeface="Arial" panose="020B0604020202020204" pitchFamily="34" charset="0"/>
              <a:buChar char="●"/>
            </a:pPr>
            <a:r>
              <a:rPr lang="en-CA" sz="1800" i="0" u="none" strike="noStrike" dirty="0">
                <a:solidFill>
                  <a:srgbClr val="000000"/>
                </a:solidFill>
                <a:effectLst/>
                <a:ea typeface="Arial" panose="020B0604020202020204" pitchFamily="34" charset="0"/>
                <a:cs typeface="Arial" panose="020B0604020202020204" pitchFamily="34" charset="0"/>
              </a:rPr>
              <a:t>Total Interest Paid (the total interest paid to</a:t>
            </a:r>
            <a:r>
              <a:rPr lang="en-CA" sz="1800" i="0" dirty="0">
                <a:solidFill>
                  <a:srgbClr val="000000"/>
                </a:solidFill>
                <a:ea typeface="Arial" panose="020B0604020202020204" pitchFamily="34" charset="0"/>
                <a:cs typeface="Arial" panose="020B0604020202020204" pitchFamily="34" charset="0"/>
              </a:rPr>
              <a:t> the lender </a:t>
            </a:r>
            <a:r>
              <a:rPr lang="en-CA" sz="1800" i="0" u="none" strike="noStrike" dirty="0">
                <a:solidFill>
                  <a:srgbClr val="000000"/>
                </a:solidFill>
                <a:effectLst/>
                <a:ea typeface="Arial" panose="020B0604020202020204" pitchFamily="34" charset="0"/>
                <a:cs typeface="Arial" panose="020B0604020202020204" pitchFamily="34" charset="0"/>
              </a:rPr>
              <a:t>if the mortgage conditions were maintained for the </a:t>
            </a:r>
            <a:r>
              <a:rPr lang="en-CA" sz="1800" i="0" u="sng" strike="noStrike" dirty="0">
                <a:solidFill>
                  <a:srgbClr val="000000"/>
                </a:solidFill>
                <a:effectLst/>
                <a:ea typeface="Arial" panose="020B0604020202020204" pitchFamily="34" charset="0"/>
                <a:cs typeface="Arial" panose="020B0604020202020204" pitchFamily="34" charset="0"/>
              </a:rPr>
              <a:t>full amortization period,</a:t>
            </a:r>
            <a:r>
              <a:rPr lang="en-CA" sz="1800" i="0" u="none" strike="noStrike" dirty="0">
                <a:solidFill>
                  <a:srgbClr val="000000"/>
                </a:solidFill>
                <a:effectLst/>
                <a:ea typeface="Arial" panose="020B0604020202020204" pitchFamily="34" charset="0"/>
                <a:cs typeface="Arial" panose="020B0604020202020204" pitchFamily="34" charset="0"/>
              </a:rPr>
              <a:t> not just the term) </a:t>
            </a:r>
          </a:p>
          <a:p>
            <a:pPr marL="873252" lvl="1" indent="-342900" fontAlgn="base">
              <a:lnSpc>
                <a:spcPct val="120000"/>
              </a:lnSpc>
              <a:buFont typeface="Arial" panose="020B0604020202020204" pitchFamily="34" charset="0"/>
              <a:buChar char="●"/>
            </a:pPr>
            <a:r>
              <a:rPr lang="en-CA" sz="1800" i="0" u="none" strike="noStrike" dirty="0">
                <a:solidFill>
                  <a:srgbClr val="000000"/>
                </a:solidFill>
                <a:effectLst/>
                <a:ea typeface="Arial" panose="020B0604020202020204" pitchFamily="34" charset="0"/>
                <a:cs typeface="Arial" panose="020B0604020202020204" pitchFamily="34" charset="0"/>
              </a:rPr>
              <a:t>Total Interest Saved (while monthly payments pay the full amount of interest, none saved, the other two options will reveal interest saved due to that different payment frequency)</a:t>
            </a:r>
          </a:p>
          <a:p>
            <a:pPr>
              <a:lnSpc>
                <a:spcPct val="120000"/>
              </a:lnSpc>
            </a:pPr>
            <a:r>
              <a:rPr lang="en-CA" sz="1800" dirty="0">
                <a:solidFill>
                  <a:srgbClr val="000000"/>
                </a:solidFill>
                <a:effectLst/>
                <a:ea typeface="Times New Roman" panose="02020603050405020304" pitchFamily="18" charset="0"/>
              </a:rPr>
              <a:t>The mortgage calculator tool will provide the answers to the first three columns.  The fourth column, “Total Interest Saved” must be calculated by </a:t>
            </a:r>
            <a:r>
              <a:rPr lang="en-CA" sz="1800" i="0" u="none" strike="noStrike" dirty="0">
                <a:solidFill>
                  <a:srgbClr val="000000"/>
                </a:solidFill>
                <a:effectLst/>
                <a:ea typeface="Arial" panose="020B0604020202020204" pitchFamily="34" charset="0"/>
                <a:cs typeface="Arial" panose="020B0604020202020204" pitchFamily="34" charset="0"/>
              </a:rPr>
              <a:t>subtracting ‘Total Interest Paid’ with each of the other two options from ‘Total Interest Paid’ with the  monthly payment frequency (this is the benchmark as no interest is saved with monthly payments)</a:t>
            </a:r>
          </a:p>
          <a:p>
            <a:pPr lvl="1">
              <a:lnSpc>
                <a:spcPct val="120000"/>
              </a:lnSpc>
              <a:buFont typeface="Arial" panose="020B0604020202020204" pitchFamily="34" charset="0"/>
              <a:buChar char="•"/>
            </a:pPr>
            <a:r>
              <a:rPr lang="en-CA" sz="1800" i="0" dirty="0">
                <a:solidFill>
                  <a:srgbClr val="000000"/>
                </a:solidFill>
                <a:ea typeface="Times New Roman" panose="02020603050405020304" pitchFamily="18" charset="0"/>
                <a:cs typeface="Arial" panose="020B0604020202020204" pitchFamily="34" charset="0"/>
              </a:rPr>
              <a:t>Example using table shown: $XX.XX – $YY.YY = weekly payment savings  		                   $XX.XX – $ZZ.ZZ = accelerated payment savings</a:t>
            </a:r>
            <a:endParaRPr lang="en-CA" sz="1800" dirty="0">
              <a:solidFill>
                <a:srgbClr val="000000"/>
              </a:solidFill>
              <a:effectLst/>
              <a:ea typeface="Times New Roman" panose="02020603050405020304" pitchFamily="18" charset="0"/>
            </a:endParaRPr>
          </a:p>
          <a:p>
            <a:endParaRPr lang="en-CA" dirty="0"/>
          </a:p>
        </p:txBody>
      </p:sp>
      <p:sp>
        <p:nvSpPr>
          <p:cNvPr id="4" name="Text Placeholder 3">
            <a:extLst>
              <a:ext uri="{FF2B5EF4-FFF2-40B4-BE49-F238E27FC236}">
                <a16:creationId xmlns:a16="http://schemas.microsoft.com/office/drawing/2014/main" id="{B997E989-3F06-4AAE-95C5-77B477DFB94A}"/>
              </a:ext>
            </a:extLst>
          </p:cNvPr>
          <p:cNvSpPr>
            <a:spLocks noGrp="1"/>
          </p:cNvSpPr>
          <p:nvPr>
            <p:ph type="body" sz="half" idx="2"/>
          </p:nvPr>
        </p:nvSpPr>
        <p:spPr>
          <a:xfrm>
            <a:off x="402672" y="5142398"/>
            <a:ext cx="4555222" cy="415362"/>
          </a:xfrm>
        </p:spPr>
        <p:txBody>
          <a:bodyPr>
            <a:normAutofit fontScale="70000" lnSpcReduction="20000"/>
          </a:bodyPr>
          <a:lstStyle/>
          <a:p>
            <a:r>
              <a:rPr lang="en-US" i="1" dirty="0"/>
              <a:t>*Highlighted areas relate to instructions given on this page AND example</a:t>
            </a:r>
            <a:endParaRPr lang="en-CA" i="1" dirty="0"/>
          </a:p>
        </p:txBody>
      </p:sp>
      <p:pic>
        <p:nvPicPr>
          <p:cNvPr id="10" name="Picture 9">
            <a:extLst>
              <a:ext uri="{FF2B5EF4-FFF2-40B4-BE49-F238E27FC236}">
                <a16:creationId xmlns:a16="http://schemas.microsoft.com/office/drawing/2014/main" id="{0A270FA6-E763-41A6-BC11-EB731A3BDF40}"/>
              </a:ext>
            </a:extLst>
          </p:cNvPr>
          <p:cNvPicPr>
            <a:picLocks noChangeAspect="1"/>
          </p:cNvPicPr>
          <p:nvPr/>
        </p:nvPicPr>
        <p:blipFill>
          <a:blip r:embed="rId3"/>
          <a:stretch>
            <a:fillRect/>
          </a:stretch>
        </p:blipFill>
        <p:spPr>
          <a:xfrm>
            <a:off x="0" y="1883992"/>
            <a:ext cx="5301842" cy="3092296"/>
          </a:xfrm>
          <a:prstGeom prst="rect">
            <a:avLst/>
          </a:prstGeom>
        </p:spPr>
      </p:pic>
    </p:spTree>
    <p:extLst>
      <p:ext uri="{BB962C8B-B14F-4D97-AF65-F5344CB8AC3E}">
        <p14:creationId xmlns:p14="http://schemas.microsoft.com/office/powerpoint/2010/main" val="3637908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DEB0-5359-4655-AEEB-1694F0B86EBC}"/>
              </a:ext>
            </a:extLst>
          </p:cNvPr>
          <p:cNvSpPr>
            <a:spLocks noGrp="1"/>
          </p:cNvSpPr>
          <p:nvPr>
            <p:ph type="title"/>
          </p:nvPr>
        </p:nvSpPr>
        <p:spPr/>
        <p:txBody>
          <a:bodyPr/>
          <a:lstStyle/>
          <a:p>
            <a:r>
              <a:rPr lang="en-US" dirty="0"/>
              <a:t>Instructional Reminders</a:t>
            </a:r>
            <a:endParaRPr lang="en-CA" dirty="0"/>
          </a:p>
        </p:txBody>
      </p:sp>
      <p:sp>
        <p:nvSpPr>
          <p:cNvPr id="3" name="Content Placeholder 2">
            <a:extLst>
              <a:ext uri="{FF2B5EF4-FFF2-40B4-BE49-F238E27FC236}">
                <a16:creationId xmlns:a16="http://schemas.microsoft.com/office/drawing/2014/main" id="{9738F115-4EA2-49F1-AF01-76EE5C700119}"/>
              </a:ext>
            </a:extLst>
          </p:cNvPr>
          <p:cNvSpPr>
            <a:spLocks noGrp="1"/>
          </p:cNvSpPr>
          <p:nvPr>
            <p:ph idx="1"/>
          </p:nvPr>
        </p:nvSpPr>
        <p:spPr>
          <a:xfrm>
            <a:off x="1371600" y="1551963"/>
            <a:ext cx="9601200" cy="4315437"/>
          </a:xfrm>
        </p:spPr>
        <p:txBody>
          <a:bodyPr>
            <a:normAutofit fontScale="85000" lnSpcReduction="20000"/>
          </a:bodyPr>
          <a:lstStyle/>
          <a:p>
            <a:pPr>
              <a:spcBef>
                <a:spcPts val="2400"/>
              </a:spcBef>
            </a:pPr>
            <a:r>
              <a:rPr lang="en-US" u="sng" dirty="0"/>
              <a:t>This is an individual assignment</a:t>
            </a:r>
            <a:r>
              <a:rPr lang="en-US" dirty="0"/>
              <a:t>.  Assignment submissions which are not unique will be considered in violation of the Academic Honesty Policy</a:t>
            </a:r>
          </a:p>
          <a:p>
            <a:pPr>
              <a:spcBef>
                <a:spcPts val="2400"/>
              </a:spcBef>
            </a:pPr>
            <a:r>
              <a:rPr lang="en-US" dirty="0"/>
              <a:t>Provided table templates are required for assignment completion – alternate formats are not accepted</a:t>
            </a:r>
          </a:p>
          <a:p>
            <a:pPr>
              <a:spcBef>
                <a:spcPts val="2400"/>
              </a:spcBef>
            </a:pPr>
            <a:r>
              <a:rPr lang="en-US" dirty="0"/>
              <a:t>The entirety of the three tables are to be completed and a property listing included</a:t>
            </a:r>
          </a:p>
          <a:p>
            <a:pPr>
              <a:spcBef>
                <a:spcPts val="2400"/>
              </a:spcBef>
            </a:pPr>
            <a:r>
              <a:rPr lang="en-US" dirty="0"/>
              <a:t>Submissions made be made in a single comprehensive, or multiple file, attachments</a:t>
            </a:r>
          </a:p>
          <a:p>
            <a:pPr>
              <a:spcBef>
                <a:spcPts val="2400"/>
              </a:spcBef>
            </a:pPr>
            <a:r>
              <a:rPr lang="en-US" dirty="0"/>
              <a:t>Submissions must be made over Blackboard and are not accepted over email</a:t>
            </a:r>
          </a:p>
          <a:p>
            <a:pPr>
              <a:spcBef>
                <a:spcPts val="2400"/>
              </a:spcBef>
            </a:pPr>
            <a:r>
              <a:rPr lang="en-US" dirty="0"/>
              <a:t>Timely and accurate submission, as well as navigating Blackboard, is considered part of the assignment</a:t>
            </a:r>
          </a:p>
          <a:p>
            <a:pPr>
              <a:spcBef>
                <a:spcPts val="2400"/>
              </a:spcBef>
            </a:pPr>
            <a:r>
              <a:rPr lang="en-US" u="sng" dirty="0"/>
              <a:t>Submission files must be in PDF format</a:t>
            </a:r>
            <a:r>
              <a:rPr lang="en-US" dirty="0"/>
              <a:t>.  Submitted files which cannot be opened, will not be graded.  Please review your submission in the My Grades Blackboard tool.</a:t>
            </a:r>
          </a:p>
          <a:p>
            <a:endParaRPr lang="en-CA" dirty="0"/>
          </a:p>
        </p:txBody>
      </p:sp>
    </p:spTree>
    <p:extLst>
      <p:ext uri="{BB962C8B-B14F-4D97-AF65-F5344CB8AC3E}">
        <p14:creationId xmlns:p14="http://schemas.microsoft.com/office/powerpoint/2010/main" val="87805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7B3D-8C71-4233-B77D-55FE4BEB59D6}"/>
              </a:ext>
            </a:extLst>
          </p:cNvPr>
          <p:cNvSpPr>
            <a:spLocks noGrp="1"/>
          </p:cNvSpPr>
          <p:nvPr>
            <p:ph type="title"/>
          </p:nvPr>
        </p:nvSpPr>
        <p:spPr/>
        <p:txBody>
          <a:bodyPr/>
          <a:lstStyle/>
          <a:p>
            <a:r>
              <a:rPr lang="en-US" dirty="0"/>
              <a:t>Assignment Overview</a:t>
            </a:r>
            <a:endParaRPr lang="en-CA" dirty="0"/>
          </a:p>
        </p:txBody>
      </p:sp>
      <p:sp>
        <p:nvSpPr>
          <p:cNvPr id="3" name="Content Placeholder 2">
            <a:extLst>
              <a:ext uri="{FF2B5EF4-FFF2-40B4-BE49-F238E27FC236}">
                <a16:creationId xmlns:a16="http://schemas.microsoft.com/office/drawing/2014/main" id="{3A37C634-CBDC-46EF-9E5A-0B5676984D52}"/>
              </a:ext>
            </a:extLst>
          </p:cNvPr>
          <p:cNvSpPr>
            <a:spLocks noGrp="1"/>
          </p:cNvSpPr>
          <p:nvPr>
            <p:ph idx="1"/>
          </p:nvPr>
        </p:nvSpPr>
        <p:spPr>
          <a:xfrm>
            <a:off x="1371600" y="1493240"/>
            <a:ext cx="10633046" cy="5209564"/>
          </a:xfrm>
        </p:spPr>
        <p:txBody>
          <a:bodyPr>
            <a:normAutofit fontScale="85000" lnSpcReduction="20000"/>
          </a:bodyPr>
          <a:lstStyle/>
          <a:p>
            <a:pPr marL="0" indent="0">
              <a:buNone/>
            </a:pPr>
            <a:r>
              <a:rPr lang="en-CA" b="1" u="sng" dirty="0">
                <a:solidFill>
                  <a:srgbClr val="000000"/>
                </a:solidFill>
                <a:effectLst/>
                <a:ea typeface="Times New Roman" panose="02020603050405020304" pitchFamily="18" charset="0"/>
              </a:rPr>
              <a:t>Objective</a:t>
            </a:r>
            <a:r>
              <a:rPr lang="en-CA" b="1" u="sng" dirty="0">
                <a:solidFill>
                  <a:srgbClr val="000000"/>
                </a:solidFill>
                <a:ea typeface="Times New Roman" panose="02020603050405020304" pitchFamily="18" charset="0"/>
              </a:rPr>
              <a:t>:</a:t>
            </a:r>
            <a:r>
              <a:rPr lang="en-CA" b="1" dirty="0">
                <a:solidFill>
                  <a:srgbClr val="000000"/>
                </a:solidFill>
                <a:ea typeface="Times New Roman" panose="02020603050405020304" pitchFamily="18" charset="0"/>
              </a:rPr>
              <a:t>  </a:t>
            </a:r>
          </a:p>
          <a:p>
            <a:pPr marL="0" indent="0">
              <a:spcBef>
                <a:spcPts val="600"/>
              </a:spcBef>
              <a:buNone/>
            </a:pPr>
            <a:r>
              <a:rPr lang="en-CA" dirty="0">
                <a:solidFill>
                  <a:srgbClr val="000000"/>
                </a:solidFill>
                <a:effectLst/>
                <a:ea typeface="Times New Roman" panose="02020603050405020304" pitchFamily="18" charset="0"/>
              </a:rPr>
              <a:t>The purpose of this assignment is to familiarize students with the process of budgeting for the purchase and financing of a home, or another significant financed purchase, as well as building awareness of key factors not to be overlooked throughout this process.  </a:t>
            </a:r>
          </a:p>
          <a:p>
            <a:pPr marL="0" indent="0">
              <a:buNone/>
            </a:pPr>
            <a:endParaRPr lang="en-CA" sz="1800" b="1" u="sng" dirty="0">
              <a:solidFill>
                <a:srgbClr val="000000"/>
              </a:solidFill>
              <a:effectLst/>
              <a:ea typeface="Times New Roman" panose="02020603050405020304" pitchFamily="18" charset="0"/>
            </a:endParaRPr>
          </a:p>
          <a:p>
            <a:pPr marL="0" indent="0">
              <a:buNone/>
            </a:pPr>
            <a:r>
              <a:rPr lang="en-CA" sz="1800" b="1" u="sng" dirty="0">
                <a:solidFill>
                  <a:srgbClr val="000000"/>
                </a:solidFill>
                <a:effectLst/>
                <a:ea typeface="Times New Roman" panose="02020603050405020304" pitchFamily="18" charset="0"/>
              </a:rPr>
              <a:t>Overview:</a:t>
            </a:r>
            <a:r>
              <a:rPr lang="en-CA" sz="1800" b="1" dirty="0">
                <a:solidFill>
                  <a:srgbClr val="000000"/>
                </a:solidFill>
                <a:effectLst/>
                <a:ea typeface="Times New Roman" panose="02020603050405020304" pitchFamily="18" charset="0"/>
              </a:rPr>
              <a:t>  </a:t>
            </a:r>
            <a:r>
              <a:rPr lang="en-CA" sz="1800" dirty="0">
                <a:solidFill>
                  <a:srgbClr val="000000"/>
                </a:solidFill>
                <a:effectLst/>
                <a:ea typeface="Times New Roman" panose="02020603050405020304" pitchFamily="18" charset="0"/>
              </a:rPr>
              <a:t>This assignment is comprised of </a:t>
            </a:r>
            <a:r>
              <a:rPr lang="en-CA" sz="1800" b="1" dirty="0">
                <a:solidFill>
                  <a:srgbClr val="000000"/>
                </a:solidFill>
                <a:effectLst/>
                <a:ea typeface="Times New Roman" panose="02020603050405020304" pitchFamily="18" charset="0"/>
              </a:rPr>
              <a:t>four parts</a:t>
            </a:r>
            <a:r>
              <a:rPr lang="en-CA" sz="1800" dirty="0">
                <a:solidFill>
                  <a:srgbClr val="000000"/>
                </a:solidFill>
                <a:effectLst/>
                <a:ea typeface="Times New Roman" panose="02020603050405020304" pitchFamily="18" charset="0"/>
              </a:rPr>
              <a:t>:</a:t>
            </a:r>
          </a:p>
          <a:p>
            <a:pPr marL="873252" lvl="1" indent="-342900" fontAlgn="base">
              <a:spcBef>
                <a:spcPts val="1200"/>
              </a:spcBef>
              <a:buFont typeface="+mj-lt"/>
              <a:buAutoNum type="arabicPeriod"/>
            </a:pPr>
            <a:r>
              <a:rPr lang="en-CA" sz="1800" b="1" i="0" dirty="0">
                <a:solidFill>
                  <a:srgbClr val="000000"/>
                </a:solidFill>
                <a:effectLst/>
                <a:ea typeface="Times New Roman" panose="02020603050405020304" pitchFamily="18" charset="0"/>
              </a:rPr>
              <a:t>Selecting a Property Goal</a:t>
            </a:r>
            <a:endParaRPr lang="en-CA" sz="1800" b="1" i="0" dirty="0">
              <a:solidFill>
                <a:srgbClr val="000000"/>
              </a:solidFill>
              <a:ea typeface="Times New Roman" panose="02020603050405020304" pitchFamily="18" charset="0"/>
            </a:endParaRPr>
          </a:p>
          <a:p>
            <a:pPr lvl="2" fontAlgn="base">
              <a:spcBef>
                <a:spcPts val="600"/>
              </a:spcBef>
              <a:buFont typeface="Wingdings" panose="05000000000000000000" pitchFamily="2" charset="2"/>
              <a:buChar char="§"/>
            </a:pPr>
            <a:r>
              <a:rPr lang="en-CA" sz="1600" i="0" dirty="0">
                <a:solidFill>
                  <a:srgbClr val="000000"/>
                </a:solidFill>
                <a:effectLst/>
                <a:ea typeface="Times New Roman" panose="02020603050405020304" pitchFamily="18" charset="0"/>
              </a:rPr>
              <a:t>Students must select, and secure a copy of, a current property listing which is representative of a real estate investment goal they may wish to pursue.  </a:t>
            </a:r>
          </a:p>
          <a:p>
            <a:pPr marL="873252" lvl="1" indent="-342900" fontAlgn="base">
              <a:spcBef>
                <a:spcPts val="1200"/>
              </a:spcBef>
              <a:buFont typeface="+mj-lt"/>
              <a:buAutoNum type="arabicPeriod"/>
            </a:pPr>
            <a:r>
              <a:rPr lang="en-CA" sz="1800" b="1" i="0" dirty="0">
                <a:solidFill>
                  <a:srgbClr val="000000"/>
                </a:solidFill>
                <a:effectLst/>
                <a:ea typeface="Times New Roman" panose="02020603050405020304" pitchFamily="18" charset="0"/>
              </a:rPr>
              <a:t>Budgeting for your Goal</a:t>
            </a:r>
          </a:p>
          <a:p>
            <a:pPr lvl="2" fontAlgn="base">
              <a:spcBef>
                <a:spcPts val="600"/>
              </a:spcBef>
              <a:buFont typeface="Wingdings" panose="05000000000000000000" pitchFamily="2" charset="2"/>
              <a:buChar char="§"/>
            </a:pPr>
            <a:r>
              <a:rPr lang="en-CA" sz="1600" i="0" dirty="0">
                <a:solidFill>
                  <a:srgbClr val="000000"/>
                </a:solidFill>
                <a:effectLst/>
                <a:ea typeface="Times New Roman" panose="02020603050405020304" pitchFamily="18" charset="0"/>
              </a:rPr>
              <a:t>Students must perform several calculations to determine the total transaction costs, including both the down payment and closing costs, that will be required in order to purchase the home they have selected.  Variations on these calculations will explore the effects of making financial planning adjustments</a:t>
            </a:r>
          </a:p>
          <a:p>
            <a:pPr marL="873252" lvl="1" indent="-342900" fontAlgn="base">
              <a:spcBef>
                <a:spcPts val="1200"/>
              </a:spcBef>
              <a:buFont typeface="+mj-lt"/>
              <a:buAutoNum type="arabicPeriod"/>
            </a:pPr>
            <a:r>
              <a:rPr lang="en-CA" sz="1800" b="1" i="0" dirty="0">
                <a:solidFill>
                  <a:srgbClr val="000000"/>
                </a:solidFill>
                <a:effectLst/>
                <a:ea typeface="Times New Roman" panose="02020603050405020304" pitchFamily="18" charset="0"/>
              </a:rPr>
              <a:t>Evaluating Financing Options</a:t>
            </a:r>
            <a:endParaRPr lang="en-CA" sz="1800" b="1" i="0" dirty="0">
              <a:solidFill>
                <a:srgbClr val="000000"/>
              </a:solidFill>
              <a:ea typeface="Times New Roman" panose="02020603050405020304" pitchFamily="18" charset="0"/>
            </a:endParaRPr>
          </a:p>
          <a:p>
            <a:pPr lvl="2" fontAlgn="base">
              <a:spcBef>
                <a:spcPts val="600"/>
              </a:spcBef>
              <a:buFont typeface="Wingdings" panose="05000000000000000000" pitchFamily="2" charset="2"/>
              <a:buChar char="§"/>
            </a:pPr>
            <a:r>
              <a:rPr lang="en-CA" sz="1600" i="0" dirty="0">
                <a:solidFill>
                  <a:srgbClr val="000000"/>
                </a:solidFill>
                <a:effectLst/>
                <a:ea typeface="Times New Roman" panose="02020603050405020304" pitchFamily="18" charset="0"/>
              </a:rPr>
              <a:t>Students must examine the advertised mortgage options available through various financial institutions, considering several financing contract factors, in order to finance the remaining cost of the home.  Various financing options will help expose the impacts of different mortgage factors</a:t>
            </a:r>
          </a:p>
          <a:p>
            <a:pPr marL="873252" lvl="1" indent="-342900" fontAlgn="base">
              <a:spcBef>
                <a:spcPts val="1200"/>
              </a:spcBef>
              <a:buFont typeface="+mj-lt"/>
              <a:buAutoNum type="arabicPeriod"/>
            </a:pPr>
            <a:r>
              <a:rPr lang="en-CA" sz="1800" b="1" i="0" dirty="0">
                <a:solidFill>
                  <a:srgbClr val="000000"/>
                </a:solidFill>
                <a:effectLst/>
                <a:ea typeface="Times New Roman" panose="02020603050405020304" pitchFamily="18" charset="0"/>
              </a:rPr>
              <a:t>Paying Off the Mortgage</a:t>
            </a:r>
            <a:r>
              <a:rPr lang="en-CA" sz="1800" b="1" i="0" dirty="0">
                <a:solidFill>
                  <a:srgbClr val="000000"/>
                </a:solidFill>
                <a:ea typeface="Times New Roman" panose="02020603050405020304" pitchFamily="18" charset="0"/>
              </a:rPr>
              <a:t> </a:t>
            </a:r>
          </a:p>
          <a:p>
            <a:pPr lvl="2" fontAlgn="base">
              <a:spcBef>
                <a:spcPts val="600"/>
              </a:spcBef>
              <a:buFont typeface="Wingdings" panose="05000000000000000000" pitchFamily="2" charset="2"/>
              <a:buChar char="§"/>
            </a:pPr>
            <a:r>
              <a:rPr lang="en-CA" sz="1600" i="0" dirty="0">
                <a:solidFill>
                  <a:srgbClr val="000000"/>
                </a:solidFill>
                <a:effectLst/>
                <a:ea typeface="Times New Roman" panose="02020603050405020304" pitchFamily="18" charset="0"/>
              </a:rPr>
              <a:t>Finally, applying data collected, previous decisions made and incorporating some additional considerations, students must calculate the corresponding monthly mortgage payments by using an online mortgage calculator.  Variations on these calculations will explore the effects of making financial planning adjustments.</a:t>
            </a:r>
          </a:p>
        </p:txBody>
      </p:sp>
    </p:spTree>
    <p:extLst>
      <p:ext uri="{BB962C8B-B14F-4D97-AF65-F5344CB8AC3E}">
        <p14:creationId xmlns:p14="http://schemas.microsoft.com/office/powerpoint/2010/main" val="121370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16C74-F1F5-4E81-AC1A-DCE7EB8EFE8E}"/>
              </a:ext>
            </a:extLst>
          </p:cNvPr>
          <p:cNvPicPr>
            <a:picLocks noChangeAspect="1"/>
          </p:cNvPicPr>
          <p:nvPr/>
        </p:nvPicPr>
        <p:blipFill>
          <a:blip r:embed="rId2"/>
          <a:stretch>
            <a:fillRect/>
          </a:stretch>
        </p:blipFill>
        <p:spPr>
          <a:xfrm>
            <a:off x="3062287" y="219075"/>
            <a:ext cx="6067425" cy="6419850"/>
          </a:xfrm>
          <a:prstGeom prst="rect">
            <a:avLst/>
          </a:prstGeom>
        </p:spPr>
      </p:pic>
    </p:spTree>
    <p:extLst>
      <p:ext uri="{BB962C8B-B14F-4D97-AF65-F5344CB8AC3E}">
        <p14:creationId xmlns:p14="http://schemas.microsoft.com/office/powerpoint/2010/main" val="416932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C31A-F0EB-4C4B-906E-8CC4D33A6E02}"/>
              </a:ext>
            </a:extLst>
          </p:cNvPr>
          <p:cNvSpPr>
            <a:spLocks noGrp="1"/>
          </p:cNvSpPr>
          <p:nvPr>
            <p:ph type="ctrTitle"/>
          </p:nvPr>
        </p:nvSpPr>
        <p:spPr/>
        <p:txBody>
          <a:bodyPr/>
          <a:lstStyle/>
          <a:p>
            <a:r>
              <a:rPr lang="en-US" dirty="0"/>
              <a:t>Step 1: Selecting a property goal</a:t>
            </a:r>
            <a:endParaRPr lang="en-CA" dirty="0"/>
          </a:p>
        </p:txBody>
      </p:sp>
      <p:sp>
        <p:nvSpPr>
          <p:cNvPr id="3" name="Subtitle 2">
            <a:extLst>
              <a:ext uri="{FF2B5EF4-FFF2-40B4-BE49-F238E27FC236}">
                <a16:creationId xmlns:a16="http://schemas.microsoft.com/office/drawing/2014/main" id="{8F9AEC01-59BF-4626-8401-5F83DB690441}"/>
              </a:ext>
            </a:extLst>
          </p:cNvPr>
          <p:cNvSpPr>
            <a:spLocks noGrp="1"/>
          </p:cNvSpPr>
          <p:nvPr>
            <p:ph type="subTitle" idx="1"/>
          </p:nvPr>
        </p:nvSpPr>
        <p:spPr>
          <a:xfrm>
            <a:off x="2306972" y="3956278"/>
            <a:ext cx="7633982" cy="1588845"/>
          </a:xfrm>
        </p:spPr>
        <p:txBody>
          <a:bodyPr/>
          <a:lstStyle/>
          <a:p>
            <a:r>
              <a:rPr lang="en-CA" sz="1800" dirty="0">
                <a:solidFill>
                  <a:srgbClr val="000000"/>
                </a:solidFill>
                <a:effectLst/>
                <a:latin typeface="Franklin Gothic Book" panose="020B0503020102020204" pitchFamily="34" charset="0"/>
                <a:ea typeface="Times New Roman" panose="02020603050405020304" pitchFamily="18" charset="0"/>
              </a:rPr>
              <a:t>Students must select, and secure a copy of, a current property listing which is representative of a real estate investment goal they may wish to pursue</a:t>
            </a:r>
          </a:p>
          <a:p>
            <a:endParaRPr lang="en-CA" dirty="0"/>
          </a:p>
        </p:txBody>
      </p:sp>
    </p:spTree>
    <p:extLst>
      <p:ext uri="{BB962C8B-B14F-4D97-AF65-F5344CB8AC3E}">
        <p14:creationId xmlns:p14="http://schemas.microsoft.com/office/powerpoint/2010/main" val="299603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A30-9B11-4E6D-9B84-451CABD1E856}"/>
              </a:ext>
            </a:extLst>
          </p:cNvPr>
          <p:cNvSpPr>
            <a:spLocks noGrp="1"/>
          </p:cNvSpPr>
          <p:nvPr>
            <p:ph type="title"/>
          </p:nvPr>
        </p:nvSpPr>
        <p:spPr>
          <a:xfrm>
            <a:off x="5746459" y="165683"/>
            <a:ext cx="6258186" cy="815829"/>
          </a:xfrm>
        </p:spPr>
        <p:txBody>
          <a:bodyPr/>
          <a:lstStyle/>
          <a:p>
            <a:r>
              <a:rPr lang="en-US" sz="4400" dirty="0"/>
              <a:t>Selecting a Property Goal </a:t>
            </a:r>
            <a:endParaRPr lang="en-CA" sz="4400" dirty="0"/>
          </a:p>
        </p:txBody>
      </p:sp>
      <p:sp>
        <p:nvSpPr>
          <p:cNvPr id="3" name="Content Placeholder 2">
            <a:extLst>
              <a:ext uri="{FF2B5EF4-FFF2-40B4-BE49-F238E27FC236}">
                <a16:creationId xmlns:a16="http://schemas.microsoft.com/office/drawing/2014/main" id="{968F241B-897F-40FA-B74B-E430E265A01C}"/>
              </a:ext>
            </a:extLst>
          </p:cNvPr>
          <p:cNvSpPr>
            <a:spLocks noGrp="1"/>
          </p:cNvSpPr>
          <p:nvPr>
            <p:ph idx="1"/>
          </p:nvPr>
        </p:nvSpPr>
        <p:spPr>
          <a:xfrm>
            <a:off x="5746459" y="981512"/>
            <a:ext cx="6258187" cy="5771625"/>
          </a:xfrm>
        </p:spPr>
        <p:txBody>
          <a:bodyPr>
            <a:normAutofit/>
          </a:bodyPr>
          <a:lstStyle/>
          <a:p>
            <a:pPr fontAlgn="base"/>
            <a:r>
              <a:rPr lang="en-CA" sz="1200" dirty="0">
                <a:solidFill>
                  <a:srgbClr val="000000"/>
                </a:solidFill>
                <a:effectLst/>
                <a:ea typeface="Arial" panose="020B0604020202020204" pitchFamily="34" charset="0"/>
                <a:cs typeface="Arial" panose="020B0604020202020204" pitchFamily="34" charset="0"/>
              </a:rPr>
              <a:t>Students must </a:t>
            </a:r>
            <a:r>
              <a:rPr lang="en-CA" sz="1200" b="1" dirty="0">
                <a:solidFill>
                  <a:srgbClr val="000000"/>
                </a:solidFill>
                <a:effectLst/>
                <a:ea typeface="Arial" panose="020B0604020202020204" pitchFamily="34" charset="0"/>
                <a:cs typeface="Arial" panose="020B0604020202020204" pitchFamily="34" charset="0"/>
              </a:rPr>
              <a:t>secure a copy of a real estate listing </a:t>
            </a:r>
            <a:r>
              <a:rPr lang="en-CA" sz="1200" dirty="0">
                <a:solidFill>
                  <a:srgbClr val="000000"/>
                </a:solidFill>
                <a:effectLst/>
                <a:ea typeface="Arial" panose="020B0604020202020204" pitchFamily="34" charset="0"/>
                <a:cs typeface="Arial" panose="020B0604020202020204" pitchFamily="34" charset="0"/>
              </a:rPr>
              <a:t>(screen capture).  This copy must be easily legible and contain a minimum of the following details:</a:t>
            </a:r>
            <a:endParaRPr lang="en-CA" sz="1000" dirty="0">
              <a:solidFill>
                <a:srgbClr val="000000"/>
              </a:solidFill>
              <a:effectLst/>
              <a:ea typeface="Arial" panose="020B0604020202020204" pitchFamily="34" charset="0"/>
              <a:cs typeface="Arial" panose="020B0604020202020204" pitchFamily="34" charset="0"/>
            </a:endParaRPr>
          </a:p>
          <a:p>
            <a:pPr marL="1085850" lvl="2" indent="-171450" fontAlgn="base">
              <a:spcBef>
                <a:spcPts val="0"/>
              </a:spcBef>
              <a:buFont typeface="Courier New" panose="02070309020205020404" pitchFamily="49" charset="0"/>
              <a:buChar char="o"/>
            </a:pPr>
            <a:r>
              <a:rPr lang="en-CA" sz="1000" dirty="0">
                <a:solidFill>
                  <a:srgbClr val="000000"/>
                </a:solidFill>
                <a:effectLst/>
                <a:ea typeface="Arial" panose="020B0604020202020204" pitchFamily="34" charset="0"/>
                <a:cs typeface="Arial" panose="020B0604020202020204" pitchFamily="34" charset="0"/>
              </a:rPr>
              <a:t>Price of home</a:t>
            </a:r>
            <a:endParaRPr lang="en-CA" sz="800" dirty="0">
              <a:solidFill>
                <a:srgbClr val="000000"/>
              </a:solidFill>
              <a:effectLst/>
              <a:ea typeface="Arial" panose="020B0604020202020204" pitchFamily="34" charset="0"/>
              <a:cs typeface="Arial" panose="020B0604020202020204" pitchFamily="34" charset="0"/>
            </a:endParaRPr>
          </a:p>
          <a:p>
            <a:pPr marL="1085850" lvl="2" indent="-171450" fontAlgn="base">
              <a:spcBef>
                <a:spcPts val="0"/>
              </a:spcBef>
              <a:buFont typeface="Courier New" panose="02070309020205020404" pitchFamily="49" charset="0"/>
              <a:buChar char="o"/>
            </a:pPr>
            <a:r>
              <a:rPr lang="en-CA" sz="1000" dirty="0">
                <a:solidFill>
                  <a:srgbClr val="000000"/>
                </a:solidFill>
                <a:effectLst/>
                <a:ea typeface="Arial" panose="020B0604020202020204" pitchFamily="34" charset="0"/>
                <a:cs typeface="Arial" panose="020B0604020202020204" pitchFamily="34" charset="0"/>
              </a:rPr>
              <a:t>Type of home</a:t>
            </a:r>
            <a:endParaRPr lang="en-CA" sz="800" dirty="0">
              <a:solidFill>
                <a:srgbClr val="000000"/>
              </a:solidFill>
              <a:effectLst/>
              <a:ea typeface="Arial" panose="020B0604020202020204" pitchFamily="34" charset="0"/>
              <a:cs typeface="Arial" panose="020B0604020202020204" pitchFamily="34" charset="0"/>
            </a:endParaRPr>
          </a:p>
          <a:p>
            <a:pPr marL="1085850" lvl="2" indent="-171450" fontAlgn="base">
              <a:spcBef>
                <a:spcPts val="0"/>
              </a:spcBef>
              <a:buFont typeface="Courier New" panose="02070309020205020404" pitchFamily="49" charset="0"/>
              <a:buChar char="o"/>
            </a:pPr>
            <a:r>
              <a:rPr lang="en-CA" sz="1000" dirty="0">
                <a:solidFill>
                  <a:srgbClr val="000000"/>
                </a:solidFill>
                <a:effectLst/>
                <a:ea typeface="Arial" panose="020B0604020202020204" pitchFamily="34" charset="0"/>
                <a:cs typeface="Arial" panose="020B0604020202020204" pitchFamily="34" charset="0"/>
              </a:rPr>
              <a:t>Location of home</a:t>
            </a:r>
            <a:endParaRPr lang="en-CA" sz="800" dirty="0">
              <a:solidFill>
                <a:srgbClr val="000000"/>
              </a:solidFill>
              <a:effectLst/>
              <a:ea typeface="Arial" panose="020B0604020202020204" pitchFamily="34" charset="0"/>
              <a:cs typeface="Arial" panose="020B0604020202020204" pitchFamily="34" charset="0"/>
            </a:endParaRPr>
          </a:p>
          <a:p>
            <a:pPr marL="1085850" lvl="2" indent="-171450" fontAlgn="base">
              <a:spcBef>
                <a:spcPts val="0"/>
              </a:spcBef>
              <a:buFont typeface="Courier New" panose="02070309020205020404" pitchFamily="49" charset="0"/>
              <a:buChar char="o"/>
            </a:pPr>
            <a:r>
              <a:rPr lang="en-CA" sz="1000" dirty="0">
                <a:solidFill>
                  <a:srgbClr val="000000"/>
                </a:solidFill>
                <a:effectLst/>
                <a:ea typeface="Arial" panose="020B0604020202020204" pitchFamily="34" charset="0"/>
                <a:cs typeface="Arial" panose="020B0604020202020204" pitchFamily="34" charset="0"/>
              </a:rPr>
              <a:t>Size of home</a:t>
            </a:r>
            <a:endParaRPr lang="en-CA" sz="800" dirty="0">
              <a:solidFill>
                <a:srgbClr val="000000"/>
              </a:solidFill>
              <a:effectLst/>
              <a:ea typeface="Arial" panose="020B0604020202020204" pitchFamily="34" charset="0"/>
              <a:cs typeface="Arial" panose="020B0604020202020204" pitchFamily="34" charset="0"/>
            </a:endParaRPr>
          </a:p>
          <a:p>
            <a:pPr marL="1085850" lvl="2" indent="-171450" fontAlgn="base">
              <a:spcBef>
                <a:spcPts val="0"/>
              </a:spcBef>
              <a:buFont typeface="Courier New" panose="02070309020205020404" pitchFamily="49" charset="0"/>
              <a:buChar char="o"/>
            </a:pPr>
            <a:r>
              <a:rPr lang="en-CA" sz="1000" dirty="0">
                <a:solidFill>
                  <a:srgbClr val="000000"/>
                </a:solidFill>
                <a:effectLst/>
                <a:ea typeface="Arial" panose="020B0604020202020204" pitchFamily="34" charset="0"/>
                <a:cs typeface="Arial" panose="020B0604020202020204" pitchFamily="34" charset="0"/>
              </a:rPr>
              <a:t>Picture of home</a:t>
            </a:r>
            <a:r>
              <a:rPr lang="en-CA" sz="800" dirty="0">
                <a:solidFill>
                  <a:srgbClr val="000000"/>
                </a:solidFill>
                <a:effectLst/>
                <a:ea typeface="Times New Roman" panose="02020603050405020304" pitchFamily="18" charset="0"/>
              </a:rPr>
              <a:t> </a:t>
            </a:r>
          </a:p>
          <a:p>
            <a:pPr fontAlgn="base"/>
            <a:r>
              <a:rPr lang="en-CA" sz="1200" b="1" dirty="0">
                <a:solidFill>
                  <a:srgbClr val="000000"/>
                </a:solidFill>
                <a:effectLst/>
                <a:ea typeface="Arial" panose="020B0604020202020204" pitchFamily="34" charset="0"/>
                <a:cs typeface="Arial" panose="020B0604020202020204" pitchFamily="34" charset="0"/>
              </a:rPr>
              <a:t>Links or URLs are NOT an acceptable format</a:t>
            </a:r>
            <a:r>
              <a:rPr lang="en-CA" sz="1200" dirty="0">
                <a:solidFill>
                  <a:srgbClr val="000000"/>
                </a:solidFill>
                <a:effectLst/>
                <a:ea typeface="Arial" panose="020B0604020202020204" pitchFamily="34" charset="0"/>
                <a:cs typeface="Arial" panose="020B0604020202020204" pitchFamily="34" charset="0"/>
              </a:rPr>
              <a:t> for submitting the property listing as the listing may close before the assignment is complete and the listing information is then inaccessible. </a:t>
            </a:r>
            <a:r>
              <a:rPr lang="en-CA" sz="1000" dirty="0">
                <a:solidFill>
                  <a:srgbClr val="000000"/>
                </a:solidFill>
                <a:effectLst/>
                <a:ea typeface="Times New Roman" panose="02020603050405020304" pitchFamily="18" charset="0"/>
              </a:rPr>
              <a:t> </a:t>
            </a:r>
          </a:p>
          <a:p>
            <a:r>
              <a:rPr lang="en-CA" sz="1200" dirty="0">
                <a:solidFill>
                  <a:srgbClr val="000000"/>
                </a:solidFill>
                <a:effectLst/>
                <a:ea typeface="Times New Roman" panose="02020603050405020304" pitchFamily="18" charset="0"/>
              </a:rPr>
              <a:t>Students are encouraged to select a property that aligns as closely as possible with their real life property ownership goals.  Therefore the criteria is quite flexible:</a:t>
            </a:r>
            <a:endParaRPr lang="en-CA" sz="1000" dirty="0">
              <a:solidFill>
                <a:srgbClr val="000000"/>
              </a:solidFill>
              <a:effectLst/>
              <a:ea typeface="Times New Roman" panose="02020603050405020304" pitchFamily="18" charset="0"/>
            </a:endParaRPr>
          </a:p>
          <a:p>
            <a:pPr marL="873252" lvl="1" indent="-3429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The property can be anything from a house, to a condo, to a mobile home or even a piece of land for later development</a:t>
            </a:r>
            <a:endParaRPr lang="en-CA" sz="1000" dirty="0">
              <a:solidFill>
                <a:srgbClr val="000000"/>
              </a:solidFill>
              <a:effectLst/>
              <a:ea typeface="Arial" panose="020B0604020202020204" pitchFamily="34" charset="0"/>
              <a:cs typeface="Arial" panose="020B0604020202020204" pitchFamily="34" charset="0"/>
            </a:endParaRPr>
          </a:p>
          <a:p>
            <a:pPr marL="873252" lvl="1" indent="-3429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There is no maximum or minimum price, but attainable and desirable for your lifestyle should be considered guidelines – consider starter vs dream homes  </a:t>
            </a:r>
            <a:endParaRPr lang="en-CA" sz="1000" dirty="0">
              <a:solidFill>
                <a:srgbClr val="000000"/>
              </a:solidFill>
              <a:effectLst/>
              <a:ea typeface="Arial" panose="020B0604020202020204" pitchFamily="34" charset="0"/>
              <a:cs typeface="Arial" panose="020B0604020202020204" pitchFamily="34" charset="0"/>
            </a:endParaRPr>
          </a:p>
          <a:p>
            <a:pPr marL="873252" lvl="1" indent="-3429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The house may be located anywhere, so long as all information for the completion of the assignment can be obtained and submitted in English.</a:t>
            </a:r>
            <a:endParaRPr lang="en-CA" sz="1000" dirty="0">
              <a:solidFill>
                <a:srgbClr val="000000"/>
              </a:solidFill>
              <a:effectLst/>
              <a:ea typeface="Times New Roman" panose="02020603050405020304" pitchFamily="18" charset="0"/>
            </a:endParaRPr>
          </a:p>
          <a:p>
            <a:r>
              <a:rPr lang="en-CA" sz="1200" dirty="0">
                <a:solidFill>
                  <a:srgbClr val="000000"/>
                </a:solidFill>
                <a:effectLst/>
                <a:ea typeface="Times New Roman" panose="02020603050405020304" pitchFamily="18" charset="0"/>
              </a:rPr>
              <a:t>Some places to locate Canadian property listings include:</a:t>
            </a:r>
            <a:endParaRPr lang="en-CA" sz="1000" dirty="0">
              <a:solidFill>
                <a:srgbClr val="000000"/>
              </a:solidFill>
              <a:effectLst/>
              <a:ea typeface="Times New Roman" panose="02020603050405020304" pitchFamily="18" charset="0"/>
            </a:endParaRPr>
          </a:p>
          <a:p>
            <a:pPr marL="873252" lvl="1" indent="-342900" fontAlgn="base">
              <a:buFont typeface="Arial" panose="020B0604020202020204" pitchFamily="34" charset="0"/>
              <a:buChar char="●"/>
            </a:pPr>
            <a:r>
              <a:rPr lang="en-CA" sz="1200" u="sng" dirty="0">
                <a:solidFill>
                  <a:srgbClr val="000000"/>
                </a:solidFill>
                <a:effectLst/>
                <a:ea typeface="Arial" panose="020B0604020202020204" pitchFamily="34" charset="0"/>
                <a:cs typeface="Arial" panose="020B0604020202020204" pitchFamily="34" charset="0"/>
                <a:hlinkClick r:id="rId2"/>
              </a:rPr>
              <a:t>https://www.realtor.ca/mls</a:t>
            </a:r>
            <a:r>
              <a:rPr lang="en-CA" sz="1200" dirty="0">
                <a:solidFill>
                  <a:srgbClr val="000000"/>
                </a:solidFill>
                <a:effectLst/>
                <a:ea typeface="Arial" panose="020B0604020202020204" pitchFamily="34" charset="0"/>
                <a:cs typeface="Arial" panose="020B0604020202020204" pitchFamily="34" charset="0"/>
              </a:rPr>
              <a:t>   </a:t>
            </a:r>
            <a:endParaRPr lang="en-CA" sz="1000" dirty="0">
              <a:solidFill>
                <a:srgbClr val="000000"/>
              </a:solidFill>
              <a:effectLst/>
              <a:ea typeface="Times New Roman" panose="02020603050405020304" pitchFamily="18" charset="0"/>
            </a:endParaRPr>
          </a:p>
          <a:p>
            <a:pPr marL="873252" lvl="1" indent="-342900" fontAlgn="base">
              <a:buFont typeface="Arial" panose="020B0604020202020204" pitchFamily="34" charset="0"/>
              <a:buChar char="●"/>
            </a:pPr>
            <a:r>
              <a:rPr lang="en-CA" sz="1200" u="sng" dirty="0">
                <a:solidFill>
                  <a:srgbClr val="000000"/>
                </a:solidFill>
                <a:effectLst/>
                <a:ea typeface="Arial" panose="020B0604020202020204" pitchFamily="34" charset="0"/>
                <a:cs typeface="Arial" panose="020B0604020202020204" pitchFamily="34" charset="0"/>
                <a:hlinkClick r:id="rId3"/>
              </a:rPr>
              <a:t>https://propertyguys.com/</a:t>
            </a:r>
            <a:r>
              <a:rPr lang="en-CA" sz="1200" dirty="0">
                <a:solidFill>
                  <a:srgbClr val="000000"/>
                </a:solidFill>
                <a:effectLst/>
                <a:ea typeface="Arial" panose="020B0604020202020204" pitchFamily="34" charset="0"/>
                <a:cs typeface="Arial" panose="020B0604020202020204" pitchFamily="34" charset="0"/>
              </a:rPr>
              <a:t> </a:t>
            </a:r>
            <a:endParaRPr lang="en-CA" sz="1000" dirty="0">
              <a:solidFill>
                <a:srgbClr val="000000"/>
              </a:solidFill>
              <a:effectLst/>
              <a:ea typeface="Times New Roman" panose="02020603050405020304" pitchFamily="18" charset="0"/>
            </a:endParaRPr>
          </a:p>
          <a:p>
            <a:pPr marL="873252" lvl="1" indent="-342900" fontAlgn="base">
              <a:buFont typeface="Arial" panose="020B0604020202020204" pitchFamily="34" charset="0"/>
              <a:buChar char="●"/>
            </a:pPr>
            <a:r>
              <a:rPr lang="en-CA" sz="1200" u="sng" dirty="0">
                <a:solidFill>
                  <a:srgbClr val="000000"/>
                </a:solidFill>
                <a:effectLst/>
                <a:ea typeface="Arial" panose="020B0604020202020204" pitchFamily="34" charset="0"/>
                <a:cs typeface="Arial" panose="020B0604020202020204" pitchFamily="34" charset="0"/>
                <a:hlinkClick r:id="rId4"/>
              </a:rPr>
              <a:t>https://purplebricks.ca</a:t>
            </a:r>
            <a:r>
              <a:rPr lang="en-CA" sz="1200" dirty="0">
                <a:solidFill>
                  <a:srgbClr val="000000"/>
                </a:solidFill>
                <a:effectLst/>
                <a:ea typeface="Arial" panose="020B0604020202020204" pitchFamily="34" charset="0"/>
                <a:cs typeface="Arial" panose="020B0604020202020204" pitchFamily="34" charset="0"/>
              </a:rPr>
              <a:t> </a:t>
            </a:r>
            <a:endParaRPr lang="en-CA" sz="1000" dirty="0">
              <a:solidFill>
                <a:srgbClr val="000000"/>
              </a:solidFill>
              <a:effectLst/>
              <a:ea typeface="Arial" panose="020B0604020202020204" pitchFamily="34" charset="0"/>
              <a:cs typeface="Arial" panose="020B0604020202020204" pitchFamily="34" charset="0"/>
            </a:endParaRPr>
          </a:p>
          <a:p>
            <a:pPr marL="873252" lvl="1" indent="-342900" fontAlgn="base">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There are many other property listing sites so feel free to browse!</a:t>
            </a:r>
            <a:endParaRPr lang="en-CA" sz="1000" dirty="0">
              <a:solidFill>
                <a:srgbClr val="000000"/>
              </a:solidFill>
              <a:effectLst/>
              <a:ea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B997E989-3F06-4AAE-95C5-77B477DFB94A}"/>
              </a:ext>
            </a:extLst>
          </p:cNvPr>
          <p:cNvSpPr>
            <a:spLocks noGrp="1"/>
          </p:cNvSpPr>
          <p:nvPr>
            <p:ph type="body" sz="half" idx="2"/>
          </p:nvPr>
        </p:nvSpPr>
        <p:spPr>
          <a:xfrm>
            <a:off x="206755" y="2854355"/>
            <a:ext cx="1342238" cy="1149290"/>
          </a:xfrm>
        </p:spPr>
        <p:txBody>
          <a:bodyPr>
            <a:normAutofit fontScale="85000" lnSpcReduction="20000"/>
          </a:bodyPr>
          <a:lstStyle/>
          <a:p>
            <a:r>
              <a:rPr lang="en-US" dirty="0"/>
              <a:t>Examples of acceptable “captured” property listing information</a:t>
            </a:r>
            <a:endParaRPr lang="en-CA" dirty="0"/>
          </a:p>
        </p:txBody>
      </p:sp>
      <p:pic>
        <p:nvPicPr>
          <p:cNvPr id="7" name="Picture 6">
            <a:extLst>
              <a:ext uri="{FF2B5EF4-FFF2-40B4-BE49-F238E27FC236}">
                <a16:creationId xmlns:a16="http://schemas.microsoft.com/office/drawing/2014/main" id="{36F49594-A463-8AF4-32A1-224BA8B74CC4}"/>
              </a:ext>
            </a:extLst>
          </p:cNvPr>
          <p:cNvPicPr>
            <a:picLocks noChangeAspect="1"/>
          </p:cNvPicPr>
          <p:nvPr/>
        </p:nvPicPr>
        <p:blipFill>
          <a:blip r:embed="rId5"/>
          <a:stretch>
            <a:fillRect/>
          </a:stretch>
        </p:blipFill>
        <p:spPr>
          <a:xfrm>
            <a:off x="0" y="4416428"/>
            <a:ext cx="4934600" cy="2441572"/>
          </a:xfrm>
          <a:prstGeom prst="rect">
            <a:avLst/>
          </a:prstGeom>
        </p:spPr>
      </p:pic>
      <p:pic>
        <p:nvPicPr>
          <p:cNvPr id="11" name="Picture 10">
            <a:extLst>
              <a:ext uri="{FF2B5EF4-FFF2-40B4-BE49-F238E27FC236}">
                <a16:creationId xmlns:a16="http://schemas.microsoft.com/office/drawing/2014/main" id="{DD017E2E-A9BC-4670-5AC8-FF888B7A3FCE}"/>
              </a:ext>
            </a:extLst>
          </p:cNvPr>
          <p:cNvPicPr>
            <a:picLocks noChangeAspect="1"/>
          </p:cNvPicPr>
          <p:nvPr/>
        </p:nvPicPr>
        <p:blipFill>
          <a:blip r:embed="rId6"/>
          <a:stretch>
            <a:fillRect/>
          </a:stretch>
        </p:blipFill>
        <p:spPr>
          <a:xfrm>
            <a:off x="0" y="0"/>
            <a:ext cx="4159995" cy="2293879"/>
          </a:xfrm>
          <a:prstGeom prst="rect">
            <a:avLst/>
          </a:prstGeom>
        </p:spPr>
      </p:pic>
      <p:pic>
        <p:nvPicPr>
          <p:cNvPr id="8" name="Picture 7">
            <a:extLst>
              <a:ext uri="{FF2B5EF4-FFF2-40B4-BE49-F238E27FC236}">
                <a16:creationId xmlns:a16="http://schemas.microsoft.com/office/drawing/2014/main" id="{2AF87899-3923-4750-BC77-AFE77A73D332}"/>
              </a:ext>
            </a:extLst>
          </p:cNvPr>
          <p:cNvPicPr>
            <a:picLocks noChangeAspect="1"/>
          </p:cNvPicPr>
          <p:nvPr/>
        </p:nvPicPr>
        <p:blipFill>
          <a:blip r:embed="rId7"/>
          <a:stretch>
            <a:fillRect/>
          </a:stretch>
        </p:blipFill>
        <p:spPr>
          <a:xfrm>
            <a:off x="1795244" y="2200091"/>
            <a:ext cx="3458712" cy="2428997"/>
          </a:xfrm>
          <a:prstGeom prst="rect">
            <a:avLst/>
          </a:prstGeom>
        </p:spPr>
      </p:pic>
    </p:spTree>
    <p:extLst>
      <p:ext uri="{BB962C8B-B14F-4D97-AF65-F5344CB8AC3E}">
        <p14:creationId xmlns:p14="http://schemas.microsoft.com/office/powerpoint/2010/main" val="2080447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C31A-F0EB-4C4B-906E-8CC4D33A6E02}"/>
              </a:ext>
            </a:extLst>
          </p:cNvPr>
          <p:cNvSpPr>
            <a:spLocks noGrp="1"/>
          </p:cNvSpPr>
          <p:nvPr>
            <p:ph type="ctrTitle"/>
          </p:nvPr>
        </p:nvSpPr>
        <p:spPr/>
        <p:txBody>
          <a:bodyPr/>
          <a:lstStyle/>
          <a:p>
            <a:r>
              <a:rPr lang="en-US" dirty="0"/>
              <a:t>Step 2: budgeting for your goal</a:t>
            </a:r>
            <a:endParaRPr lang="en-CA" dirty="0"/>
          </a:p>
        </p:txBody>
      </p:sp>
      <p:sp>
        <p:nvSpPr>
          <p:cNvPr id="3" name="Subtitle 2">
            <a:extLst>
              <a:ext uri="{FF2B5EF4-FFF2-40B4-BE49-F238E27FC236}">
                <a16:creationId xmlns:a16="http://schemas.microsoft.com/office/drawing/2014/main" id="{8F9AEC01-59BF-4626-8401-5F83DB690441}"/>
              </a:ext>
            </a:extLst>
          </p:cNvPr>
          <p:cNvSpPr>
            <a:spLocks noGrp="1"/>
          </p:cNvSpPr>
          <p:nvPr>
            <p:ph type="subTitle" idx="1"/>
          </p:nvPr>
        </p:nvSpPr>
        <p:spPr>
          <a:xfrm>
            <a:off x="2306972" y="3956278"/>
            <a:ext cx="7633982" cy="1588845"/>
          </a:xfrm>
        </p:spPr>
        <p:txBody>
          <a:bodyPr>
            <a:normAutofit fontScale="92500" lnSpcReduction="20000"/>
          </a:bodyPr>
          <a:lstStyle/>
          <a:p>
            <a:r>
              <a:rPr lang="en-CA" sz="1800" dirty="0">
                <a:solidFill>
                  <a:srgbClr val="000000"/>
                </a:solidFill>
                <a:effectLst/>
                <a:ea typeface="Times New Roman" panose="02020603050405020304" pitchFamily="18" charset="0"/>
              </a:rPr>
              <a:t>Students must perform several calculations to determine the total transaction costs, including both the down payment and closing costs, that will be required in order to purchase the home they have selected</a:t>
            </a:r>
          </a:p>
          <a:p>
            <a:endParaRPr lang="en-CA" sz="1800" i="1" dirty="0">
              <a:solidFill>
                <a:srgbClr val="000000"/>
              </a:solidFill>
              <a:effectLst/>
              <a:ea typeface="Times New Roman" panose="02020603050405020304" pitchFamily="18" charset="0"/>
            </a:endParaRPr>
          </a:p>
          <a:p>
            <a:r>
              <a:rPr lang="en-CA" sz="1800" i="1" dirty="0">
                <a:solidFill>
                  <a:srgbClr val="000000"/>
                </a:solidFill>
                <a:effectLst/>
                <a:ea typeface="Times New Roman" panose="02020603050405020304" pitchFamily="18" charset="0"/>
              </a:rPr>
              <a:t>Variations on these calculations will explore the effects of making financial planning adjustments</a:t>
            </a:r>
            <a:endParaRPr lang="en-CA" sz="1800" dirty="0">
              <a:solidFill>
                <a:srgbClr val="000000"/>
              </a:solidFill>
              <a:effectLst/>
              <a:latin typeface="Times New Roman" panose="02020603050405020304" pitchFamily="18" charset="0"/>
              <a:ea typeface="Times New Roman" panose="02020603050405020304" pitchFamily="18" charset="0"/>
            </a:endParaRPr>
          </a:p>
          <a:p>
            <a:endParaRPr lang="en-CA" dirty="0"/>
          </a:p>
        </p:txBody>
      </p:sp>
    </p:spTree>
    <p:extLst>
      <p:ext uri="{BB962C8B-B14F-4D97-AF65-F5344CB8AC3E}">
        <p14:creationId xmlns:p14="http://schemas.microsoft.com/office/powerpoint/2010/main" val="2748635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A30-9B11-4E6D-9B84-451CABD1E856}"/>
              </a:ext>
            </a:extLst>
          </p:cNvPr>
          <p:cNvSpPr>
            <a:spLocks noGrp="1"/>
          </p:cNvSpPr>
          <p:nvPr>
            <p:ph type="title"/>
          </p:nvPr>
        </p:nvSpPr>
        <p:spPr>
          <a:xfrm>
            <a:off x="5746459" y="165683"/>
            <a:ext cx="6258186" cy="832607"/>
          </a:xfrm>
        </p:spPr>
        <p:txBody>
          <a:bodyPr/>
          <a:lstStyle/>
          <a:p>
            <a:r>
              <a:rPr lang="en-US" dirty="0"/>
              <a:t>Budgeting for your Goal</a:t>
            </a:r>
            <a:endParaRPr lang="en-CA" dirty="0"/>
          </a:p>
        </p:txBody>
      </p:sp>
      <p:sp>
        <p:nvSpPr>
          <p:cNvPr id="3" name="Content Placeholder 2">
            <a:extLst>
              <a:ext uri="{FF2B5EF4-FFF2-40B4-BE49-F238E27FC236}">
                <a16:creationId xmlns:a16="http://schemas.microsoft.com/office/drawing/2014/main" id="{968F241B-897F-40FA-B74B-E430E265A01C}"/>
              </a:ext>
            </a:extLst>
          </p:cNvPr>
          <p:cNvSpPr>
            <a:spLocks noGrp="1"/>
          </p:cNvSpPr>
          <p:nvPr>
            <p:ph idx="1"/>
          </p:nvPr>
        </p:nvSpPr>
        <p:spPr>
          <a:xfrm>
            <a:off x="5746459" y="998290"/>
            <a:ext cx="6258187" cy="5754847"/>
          </a:xfrm>
        </p:spPr>
        <p:txBody>
          <a:bodyPr/>
          <a:lstStyle/>
          <a:p>
            <a:pPr marL="0" indent="0" algn="ctr">
              <a:buNone/>
            </a:pPr>
            <a:r>
              <a:rPr lang="en-CA" sz="1800" b="1" dirty="0">
                <a:solidFill>
                  <a:srgbClr val="000000"/>
                </a:solidFill>
                <a:effectLst/>
                <a:ea typeface="Times New Roman" panose="02020603050405020304" pitchFamily="18" charset="0"/>
              </a:rPr>
              <a:t>A table has been provided which must be used in presenting all required data for Step 2</a:t>
            </a:r>
          </a:p>
          <a:p>
            <a:pPr marL="0" indent="0">
              <a:lnSpc>
                <a:spcPct val="100000"/>
              </a:lnSpc>
              <a:buNone/>
            </a:pPr>
            <a:r>
              <a:rPr lang="en-CA" sz="1200" dirty="0">
                <a:solidFill>
                  <a:srgbClr val="000000"/>
                </a:solidFill>
                <a:effectLst/>
                <a:ea typeface="Times New Roman" panose="02020603050405020304" pitchFamily="18" charset="0"/>
              </a:rPr>
              <a:t>Begin by noting the following information:</a:t>
            </a:r>
            <a:endParaRPr lang="en-CA" sz="1000" dirty="0">
              <a:solidFill>
                <a:srgbClr val="000000"/>
              </a:solidFill>
              <a:effectLst/>
              <a:ea typeface="Times New Roman" panose="02020603050405020304" pitchFamily="18" charset="0"/>
            </a:endParaRPr>
          </a:p>
          <a:p>
            <a:pPr fontAlgn="base">
              <a:lnSpc>
                <a:spcPct val="100000"/>
              </a:lnSpc>
            </a:pPr>
            <a:r>
              <a:rPr lang="en-CA" sz="1200" b="1" dirty="0">
                <a:solidFill>
                  <a:srgbClr val="000000"/>
                </a:solidFill>
                <a:effectLst/>
                <a:ea typeface="Arial" panose="020B0604020202020204" pitchFamily="34" charset="0"/>
                <a:cs typeface="Arial" panose="020B0604020202020204" pitchFamily="34" charset="0"/>
              </a:rPr>
              <a:t>Cost of Hom</a:t>
            </a:r>
            <a:r>
              <a:rPr lang="en-CA" sz="1200" dirty="0">
                <a:solidFill>
                  <a:srgbClr val="000000"/>
                </a:solidFill>
                <a:effectLst/>
                <a:ea typeface="Arial" panose="020B0604020202020204" pitchFamily="34" charset="0"/>
                <a:cs typeface="Arial" panose="020B0604020202020204" pitchFamily="34" charset="0"/>
              </a:rPr>
              <a:t>e: total amount home is listed for</a:t>
            </a:r>
            <a:r>
              <a:rPr lang="en-CA" sz="1000" dirty="0">
                <a:solidFill>
                  <a:srgbClr val="000000"/>
                </a:solidFill>
                <a:effectLst/>
                <a:ea typeface="Times New Roman" panose="02020603050405020304" pitchFamily="18" charset="0"/>
              </a:rPr>
              <a:t> </a:t>
            </a:r>
          </a:p>
          <a:p>
            <a:pPr marL="0" lvl="0" indent="0" fontAlgn="base">
              <a:lnSpc>
                <a:spcPct val="100000"/>
              </a:lnSpc>
              <a:buNone/>
            </a:pPr>
            <a:endParaRPr lang="en-CA" sz="1200" dirty="0">
              <a:solidFill>
                <a:srgbClr val="000000"/>
              </a:solidFill>
              <a:ea typeface="Times New Roman" panose="02020603050405020304" pitchFamily="18" charset="0"/>
            </a:endParaRPr>
          </a:p>
          <a:p>
            <a:pPr marL="0" lvl="0" indent="0" fontAlgn="base">
              <a:lnSpc>
                <a:spcPct val="100000"/>
              </a:lnSpc>
              <a:buNone/>
            </a:pPr>
            <a:r>
              <a:rPr lang="en-CA" sz="1200" dirty="0">
                <a:solidFill>
                  <a:srgbClr val="000000"/>
                </a:solidFill>
                <a:ea typeface="Times New Roman" panose="02020603050405020304" pitchFamily="18" charset="0"/>
              </a:rPr>
              <a:t>Now explore three down payment options:</a:t>
            </a:r>
            <a:endParaRPr lang="en-CA" sz="1200" dirty="0">
              <a:solidFill>
                <a:srgbClr val="000000"/>
              </a:solidFill>
              <a:effectLst/>
              <a:ea typeface="Times New Roman" panose="02020603050405020304" pitchFamily="18" charset="0"/>
            </a:endParaRPr>
          </a:p>
          <a:p>
            <a:pPr fontAlgn="base">
              <a:lnSpc>
                <a:spcPct val="100000"/>
              </a:lnSpc>
            </a:pPr>
            <a:r>
              <a:rPr lang="en-CA" sz="1200" b="1" dirty="0">
                <a:solidFill>
                  <a:srgbClr val="000000"/>
                </a:solidFill>
                <a:effectLst/>
                <a:ea typeface="Arial" panose="020B0604020202020204" pitchFamily="34" charset="0"/>
                <a:cs typeface="Arial" panose="020B0604020202020204" pitchFamily="34" charset="0"/>
              </a:rPr>
              <a:t>Down Payment</a:t>
            </a:r>
            <a:r>
              <a:rPr lang="en-CA" sz="1200" dirty="0">
                <a:solidFill>
                  <a:srgbClr val="000000"/>
                </a:solidFill>
                <a:effectLst/>
                <a:ea typeface="Arial" panose="020B0604020202020204" pitchFamily="34" charset="0"/>
                <a:cs typeface="Arial" panose="020B0604020202020204" pitchFamily="34" charset="0"/>
              </a:rPr>
              <a:t>: this is your equity towards the cost of the home.  Equity is the value of an asset you own - this doesn’t include any portion that is borrowed (the mortgage)</a:t>
            </a:r>
          </a:p>
          <a:p>
            <a:pPr fontAlgn="base">
              <a:lnSpc>
                <a:spcPct val="100000"/>
              </a:lnSpc>
            </a:pPr>
            <a:r>
              <a:rPr lang="en-CA" sz="1200" dirty="0">
                <a:solidFill>
                  <a:srgbClr val="000000"/>
                </a:solidFill>
                <a:ea typeface="Arial" panose="020B0604020202020204" pitchFamily="34" charset="0"/>
                <a:cs typeface="Arial" panose="020B0604020202020204" pitchFamily="34" charset="0"/>
              </a:rPr>
              <a:t>The down payment is captured in the table as both a % of the purchase price AND the dollar amount this represents</a:t>
            </a:r>
            <a:endParaRPr lang="en-CA" sz="1200" dirty="0">
              <a:solidFill>
                <a:srgbClr val="000000"/>
              </a:solidFill>
              <a:effectLst/>
              <a:ea typeface="Arial" panose="020B0604020202020204" pitchFamily="34" charset="0"/>
              <a:cs typeface="Arial" panose="020B0604020202020204" pitchFamily="34" charset="0"/>
            </a:endParaRPr>
          </a:p>
          <a:p>
            <a:pPr fontAlgn="base">
              <a:lnSpc>
                <a:spcPct val="100000"/>
              </a:lnSpc>
            </a:pPr>
            <a:r>
              <a:rPr lang="en-CA" sz="1200" dirty="0">
                <a:solidFill>
                  <a:srgbClr val="000000"/>
                </a:solidFill>
                <a:effectLst/>
                <a:ea typeface="Arial" panose="020B0604020202020204" pitchFamily="34" charset="0"/>
                <a:cs typeface="Arial" panose="020B0604020202020204" pitchFamily="34" charset="0"/>
              </a:rPr>
              <a:t>Please refer to the class slides &amp; textbook for more details on the </a:t>
            </a:r>
            <a:r>
              <a:rPr lang="en-CA" sz="1200" u="sng" dirty="0">
                <a:solidFill>
                  <a:srgbClr val="000000"/>
                </a:solidFill>
                <a:effectLst/>
                <a:ea typeface="Arial" panose="020B0604020202020204" pitchFamily="34" charset="0"/>
                <a:cs typeface="Arial" panose="020B0604020202020204" pitchFamily="34" charset="0"/>
              </a:rPr>
              <a:t>legal guidelines for a down payment as all three options explored must abide by legal guidelines </a:t>
            </a:r>
            <a:endParaRPr lang="en-CA" sz="1200" dirty="0">
              <a:solidFill>
                <a:srgbClr val="000000"/>
              </a:solidFill>
              <a:effectLst/>
              <a:ea typeface="Arial" panose="020B0604020202020204" pitchFamily="34" charset="0"/>
              <a:cs typeface="Arial" panose="020B0604020202020204" pitchFamily="34" charset="0"/>
            </a:endParaRPr>
          </a:p>
          <a:p>
            <a:pPr fontAlgn="base">
              <a:lnSpc>
                <a:spcPct val="100000"/>
              </a:lnSpc>
            </a:pPr>
            <a:r>
              <a:rPr lang="en-CA" sz="1200" dirty="0">
                <a:solidFill>
                  <a:srgbClr val="000000"/>
                </a:solidFill>
                <a:effectLst/>
                <a:ea typeface="Arial" panose="020B0604020202020204" pitchFamily="34" charset="0"/>
                <a:cs typeface="Arial" panose="020B0604020202020204" pitchFamily="34" charset="0"/>
              </a:rPr>
              <a:t>You are asked to explore three down payment variations: </a:t>
            </a:r>
            <a:endParaRPr lang="en-CA" sz="1000" dirty="0">
              <a:solidFill>
                <a:srgbClr val="000000"/>
              </a:solidFill>
              <a:effectLst/>
              <a:ea typeface="Arial" panose="020B0604020202020204" pitchFamily="34" charset="0"/>
              <a:cs typeface="Arial" panose="020B0604020202020204" pitchFamily="34" charset="0"/>
            </a:endParaRPr>
          </a:p>
          <a:p>
            <a:pPr marL="1143000" lvl="2" indent="-228600" fontAlgn="base">
              <a:lnSpc>
                <a:spcPct val="100000"/>
              </a:lnSpc>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Down Payment A  = minimum legal down payment for this property </a:t>
            </a:r>
            <a:endParaRPr lang="en-CA" sz="1000" dirty="0">
              <a:solidFill>
                <a:srgbClr val="000000"/>
              </a:solidFill>
              <a:effectLst/>
              <a:ea typeface="Arial" panose="020B0604020202020204" pitchFamily="34" charset="0"/>
              <a:cs typeface="Arial" panose="020B0604020202020204" pitchFamily="34" charset="0"/>
            </a:endParaRPr>
          </a:p>
          <a:p>
            <a:pPr marL="1143000" lvl="2" indent="-228600" fontAlgn="base">
              <a:lnSpc>
                <a:spcPct val="100000"/>
              </a:lnSpc>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Down Payment B = 20% Conventional Mortgage OR if Down Payment A is 20%, then an alternate down payment option of your choice</a:t>
            </a:r>
            <a:endParaRPr lang="en-CA" sz="1000" dirty="0">
              <a:solidFill>
                <a:srgbClr val="000000"/>
              </a:solidFill>
              <a:effectLst/>
              <a:ea typeface="Arial" panose="020B0604020202020204" pitchFamily="34" charset="0"/>
              <a:cs typeface="Arial" panose="020B0604020202020204" pitchFamily="34" charset="0"/>
            </a:endParaRPr>
          </a:p>
          <a:p>
            <a:pPr marL="1143000" lvl="2" indent="-228600" fontAlgn="base">
              <a:lnSpc>
                <a:spcPct val="100000"/>
              </a:lnSpc>
              <a:buFont typeface="Arial" panose="020B0604020202020204" pitchFamily="34" charset="0"/>
              <a:buChar char="▪"/>
            </a:pPr>
            <a:r>
              <a:rPr lang="en-CA" sz="1200" dirty="0">
                <a:solidFill>
                  <a:srgbClr val="000000"/>
                </a:solidFill>
                <a:effectLst/>
                <a:ea typeface="Arial" panose="020B0604020202020204" pitchFamily="34" charset="0"/>
                <a:cs typeface="Arial" panose="020B0604020202020204" pitchFamily="34" charset="0"/>
              </a:rPr>
              <a:t>Down Payment C  = alternate down payment option of your choice (must differ from two previous and be legally viable)</a:t>
            </a:r>
            <a:endParaRPr lang="en-CA" sz="1000" dirty="0">
              <a:solidFill>
                <a:srgbClr val="000000"/>
              </a:solidFill>
              <a:effectLst/>
              <a:ea typeface="Arial" panose="020B0604020202020204" pitchFamily="34" charset="0"/>
              <a:cs typeface="Arial" panose="020B0604020202020204" pitchFamily="34" charset="0"/>
            </a:endParaRPr>
          </a:p>
          <a:p>
            <a:endParaRPr lang="en-CA" dirty="0"/>
          </a:p>
        </p:txBody>
      </p:sp>
      <p:sp>
        <p:nvSpPr>
          <p:cNvPr id="4" name="Text Placeholder 3">
            <a:extLst>
              <a:ext uri="{FF2B5EF4-FFF2-40B4-BE49-F238E27FC236}">
                <a16:creationId xmlns:a16="http://schemas.microsoft.com/office/drawing/2014/main" id="{B997E989-3F06-4AAE-95C5-77B477DFB94A}"/>
              </a:ext>
            </a:extLst>
          </p:cNvPr>
          <p:cNvSpPr>
            <a:spLocks noGrp="1"/>
          </p:cNvSpPr>
          <p:nvPr>
            <p:ph type="body" sz="half" idx="2"/>
          </p:nvPr>
        </p:nvSpPr>
        <p:spPr>
          <a:xfrm>
            <a:off x="556120" y="5305929"/>
            <a:ext cx="3982324" cy="415362"/>
          </a:xfrm>
        </p:spPr>
        <p:txBody>
          <a:bodyPr>
            <a:normAutofit fontScale="77500" lnSpcReduction="20000"/>
          </a:bodyPr>
          <a:lstStyle/>
          <a:p>
            <a:r>
              <a:rPr lang="en-US" i="1" dirty="0"/>
              <a:t>*Highlighted areas relate to instructions given on this page</a:t>
            </a:r>
            <a:endParaRPr lang="en-CA" i="1" dirty="0"/>
          </a:p>
        </p:txBody>
      </p:sp>
      <p:pic>
        <p:nvPicPr>
          <p:cNvPr id="8" name="Picture 7">
            <a:extLst>
              <a:ext uri="{FF2B5EF4-FFF2-40B4-BE49-F238E27FC236}">
                <a16:creationId xmlns:a16="http://schemas.microsoft.com/office/drawing/2014/main" id="{C0B97616-EE8C-4FD3-AC7F-5BB67201DE82}"/>
              </a:ext>
            </a:extLst>
          </p:cNvPr>
          <p:cNvPicPr>
            <a:picLocks noChangeAspect="1"/>
          </p:cNvPicPr>
          <p:nvPr/>
        </p:nvPicPr>
        <p:blipFill>
          <a:blip r:embed="rId2"/>
          <a:stretch>
            <a:fillRect/>
          </a:stretch>
        </p:blipFill>
        <p:spPr>
          <a:xfrm>
            <a:off x="0" y="1675220"/>
            <a:ext cx="5329396" cy="3507559"/>
          </a:xfrm>
          <a:prstGeom prst="rect">
            <a:avLst/>
          </a:prstGeom>
        </p:spPr>
      </p:pic>
    </p:spTree>
    <p:extLst>
      <p:ext uri="{BB962C8B-B14F-4D97-AF65-F5344CB8AC3E}">
        <p14:creationId xmlns:p14="http://schemas.microsoft.com/office/powerpoint/2010/main" val="214065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A30-9B11-4E6D-9B84-451CABD1E856}"/>
              </a:ext>
            </a:extLst>
          </p:cNvPr>
          <p:cNvSpPr>
            <a:spLocks noGrp="1"/>
          </p:cNvSpPr>
          <p:nvPr>
            <p:ph type="title"/>
          </p:nvPr>
        </p:nvSpPr>
        <p:spPr>
          <a:xfrm>
            <a:off x="5746459" y="165683"/>
            <a:ext cx="6258186" cy="832607"/>
          </a:xfrm>
        </p:spPr>
        <p:txBody>
          <a:bodyPr/>
          <a:lstStyle/>
          <a:p>
            <a:r>
              <a:rPr lang="en-US" dirty="0"/>
              <a:t>Budgeting for your Goal</a:t>
            </a:r>
            <a:endParaRPr lang="en-CA" dirty="0"/>
          </a:p>
        </p:txBody>
      </p:sp>
      <p:sp>
        <p:nvSpPr>
          <p:cNvPr id="3" name="Content Placeholder 2">
            <a:extLst>
              <a:ext uri="{FF2B5EF4-FFF2-40B4-BE49-F238E27FC236}">
                <a16:creationId xmlns:a16="http://schemas.microsoft.com/office/drawing/2014/main" id="{968F241B-897F-40FA-B74B-E430E265A01C}"/>
              </a:ext>
            </a:extLst>
          </p:cNvPr>
          <p:cNvSpPr>
            <a:spLocks noGrp="1"/>
          </p:cNvSpPr>
          <p:nvPr>
            <p:ph idx="1"/>
          </p:nvPr>
        </p:nvSpPr>
        <p:spPr>
          <a:xfrm>
            <a:off x="5746459" y="998290"/>
            <a:ext cx="6258187" cy="5754847"/>
          </a:xfrm>
        </p:spPr>
        <p:txBody>
          <a:bodyPr>
            <a:normAutofit fontScale="55000" lnSpcReduction="20000"/>
          </a:bodyPr>
          <a:lstStyle/>
          <a:p>
            <a:pPr marL="0" indent="0">
              <a:buNone/>
            </a:pPr>
            <a:r>
              <a:rPr lang="en-CA" sz="1800" dirty="0">
                <a:solidFill>
                  <a:srgbClr val="000000"/>
                </a:solidFill>
                <a:effectLst/>
                <a:ea typeface="Times New Roman" panose="02020603050405020304" pitchFamily="18" charset="0"/>
              </a:rPr>
              <a:t>Now, calculate the </a:t>
            </a:r>
            <a:r>
              <a:rPr lang="en-CA" sz="1800" dirty="0">
                <a:solidFill>
                  <a:srgbClr val="000000"/>
                </a:solidFill>
                <a:ea typeface="Times New Roman" panose="02020603050405020304" pitchFamily="18" charset="0"/>
              </a:rPr>
              <a:t>base </a:t>
            </a:r>
            <a:r>
              <a:rPr lang="en-CA" sz="1800" dirty="0">
                <a:solidFill>
                  <a:srgbClr val="000000"/>
                </a:solidFill>
                <a:effectLst/>
                <a:ea typeface="Times New Roman" panose="02020603050405020304" pitchFamily="18" charset="0"/>
              </a:rPr>
              <a:t>mortgage required for each down payment option:</a:t>
            </a:r>
          </a:p>
          <a:p>
            <a:r>
              <a:rPr lang="en-CA" sz="1800" b="1" u="none" strike="noStrike" dirty="0">
                <a:solidFill>
                  <a:srgbClr val="000000"/>
                </a:solidFill>
                <a:effectLst/>
                <a:ea typeface="Arial" panose="020B0604020202020204" pitchFamily="34" charset="0"/>
                <a:cs typeface="Arial" panose="020B0604020202020204" pitchFamily="34" charset="0"/>
              </a:rPr>
              <a:t>Base Mortgage Required</a:t>
            </a:r>
            <a:r>
              <a:rPr lang="en-CA" sz="1800" u="none" strike="noStrike" dirty="0">
                <a:solidFill>
                  <a:srgbClr val="000000"/>
                </a:solidFill>
                <a:effectLst/>
                <a:ea typeface="Arial" panose="020B0604020202020204" pitchFamily="34" charset="0"/>
                <a:cs typeface="Arial" panose="020B0604020202020204" pitchFamily="34" charset="0"/>
              </a:rPr>
              <a:t>:  portion of the home price which you must borrow.</a:t>
            </a:r>
          </a:p>
          <a:p>
            <a:pPr marL="530352" lvl="1" indent="0" fontAlgn="base">
              <a:lnSpc>
                <a:spcPct val="120000"/>
              </a:lnSpc>
              <a:buNone/>
            </a:pPr>
            <a:r>
              <a:rPr lang="en-CA" sz="1800" dirty="0">
                <a:solidFill>
                  <a:srgbClr val="000000"/>
                </a:solidFill>
                <a:effectLst/>
                <a:ea typeface="Times New Roman" panose="02020603050405020304" pitchFamily="18" charset="0"/>
              </a:rPr>
              <a:t>	Cost of Home - Down Payment Amount = Base Mortgage Required</a:t>
            </a:r>
          </a:p>
          <a:p>
            <a:pPr marL="0" indent="0" fontAlgn="base">
              <a:lnSpc>
                <a:spcPct val="120000"/>
              </a:lnSpc>
              <a:buNone/>
            </a:pPr>
            <a:endParaRPr lang="en-CA" sz="1800" dirty="0">
              <a:solidFill>
                <a:srgbClr val="000000"/>
              </a:solidFill>
              <a:ea typeface="Arial" panose="020B0604020202020204" pitchFamily="34" charset="0"/>
              <a:cs typeface="Arial" panose="020B0604020202020204" pitchFamily="34" charset="0"/>
            </a:endParaRPr>
          </a:p>
          <a:p>
            <a:pPr marL="0" indent="0" fontAlgn="base">
              <a:lnSpc>
                <a:spcPct val="120000"/>
              </a:lnSpc>
              <a:buNone/>
            </a:pPr>
            <a:r>
              <a:rPr lang="en-CA" sz="1800" dirty="0">
                <a:solidFill>
                  <a:srgbClr val="000000"/>
                </a:solidFill>
                <a:ea typeface="Arial" panose="020B0604020202020204" pitchFamily="34" charset="0"/>
                <a:cs typeface="Arial" panose="020B0604020202020204" pitchFamily="34" charset="0"/>
              </a:rPr>
              <a:t>Factor in Mortgage insurance, where applicable:</a:t>
            </a:r>
            <a:endParaRPr lang="en-CA" sz="1800" u="none" strike="noStrike" dirty="0">
              <a:solidFill>
                <a:srgbClr val="000000"/>
              </a:solidFill>
              <a:effectLst/>
              <a:ea typeface="Arial" panose="020B0604020202020204" pitchFamily="34" charset="0"/>
              <a:cs typeface="Arial" panose="020B0604020202020204" pitchFamily="34" charset="0"/>
            </a:endParaRPr>
          </a:p>
          <a:p>
            <a:pPr fontAlgn="base">
              <a:lnSpc>
                <a:spcPct val="120000"/>
              </a:lnSpc>
            </a:pPr>
            <a:r>
              <a:rPr lang="en-CA" sz="1800" b="1" u="none" strike="noStrike" dirty="0">
                <a:solidFill>
                  <a:srgbClr val="000000"/>
                </a:solidFill>
                <a:effectLst/>
                <a:ea typeface="Arial" panose="020B0604020202020204" pitchFamily="34" charset="0"/>
                <a:cs typeface="Arial" panose="020B0604020202020204" pitchFamily="34" charset="0"/>
              </a:rPr>
              <a:t>Mortgage Insurance</a:t>
            </a:r>
            <a:r>
              <a:rPr lang="en-CA" sz="1800" u="none" strike="noStrike" dirty="0">
                <a:solidFill>
                  <a:srgbClr val="000000"/>
                </a:solidFill>
                <a:effectLst/>
                <a:ea typeface="Arial" panose="020B0604020202020204" pitchFamily="34" charset="0"/>
                <a:cs typeface="Arial" panose="020B0604020202020204" pitchFamily="34" charset="0"/>
              </a:rPr>
              <a:t>:  this is required if your down payment is less than 20% of the cost of the home and this expense is added onto the mortgage amount.  Consider government regulations (noted in slides/textbook) regarding</a:t>
            </a:r>
            <a:r>
              <a:rPr lang="en-CA" sz="1800" dirty="0">
                <a:solidFill>
                  <a:srgbClr val="000000"/>
                </a:solidFill>
                <a:ea typeface="Arial" panose="020B0604020202020204" pitchFamily="34" charset="0"/>
                <a:cs typeface="Arial" panose="020B0604020202020204" pitchFamily="34" charset="0"/>
              </a:rPr>
              <a:t> each of the three down payment amounts.</a:t>
            </a:r>
            <a:r>
              <a:rPr lang="en-CA" sz="1800" i="1" u="none" strike="noStrike" dirty="0">
                <a:solidFill>
                  <a:srgbClr val="000000"/>
                </a:solidFill>
                <a:effectLst/>
                <a:ea typeface="Arial" panose="020B0604020202020204" pitchFamily="34" charset="0"/>
                <a:cs typeface="Arial" panose="020B0604020202020204" pitchFamily="34" charset="0"/>
              </a:rPr>
              <a:t> </a:t>
            </a:r>
            <a:endParaRPr lang="en-CA" sz="1800" i="1" dirty="0">
              <a:solidFill>
                <a:srgbClr val="000000"/>
              </a:solidFill>
              <a:ea typeface="Arial" panose="020B0604020202020204" pitchFamily="34" charset="0"/>
              <a:cs typeface="Arial" panose="020B0604020202020204" pitchFamily="34" charset="0"/>
            </a:endParaRPr>
          </a:p>
          <a:p>
            <a:pPr fontAlgn="base">
              <a:lnSpc>
                <a:spcPct val="120000"/>
              </a:lnSpc>
              <a:buFont typeface="Wingdings" panose="05000000000000000000" pitchFamily="2" charset="2"/>
              <a:buChar char="v"/>
            </a:pPr>
            <a:r>
              <a:rPr lang="en-CA" sz="1800" dirty="0">
                <a:solidFill>
                  <a:srgbClr val="000000"/>
                </a:solidFill>
                <a:effectLst/>
                <a:ea typeface="Times New Roman" panose="02020603050405020304" pitchFamily="18" charset="0"/>
              </a:rPr>
              <a:t>Mortgage Insurance rates and amounts can be calculated at the following tool link:</a:t>
            </a:r>
          </a:p>
          <a:p>
            <a:pPr marL="530352" lvl="1" indent="0" fontAlgn="base">
              <a:lnSpc>
                <a:spcPct val="120000"/>
              </a:lnSpc>
              <a:buNone/>
            </a:pPr>
            <a:r>
              <a:rPr lang="en-CA" sz="1800" u="sng" dirty="0">
                <a:solidFill>
                  <a:srgbClr val="000000"/>
                </a:solidFill>
                <a:effectLst/>
                <a:ea typeface="Times New Roman" panose="02020603050405020304" pitchFamily="18" charset="0"/>
                <a:hlinkClick r:id="rId2"/>
              </a:rPr>
              <a:t>https://www.cmhc-schl.gc.ca/en/finance-and-investing/mortgage-loan-insurance/homebuying-calculators/mortgage-calculator</a:t>
            </a:r>
            <a:r>
              <a:rPr lang="en-CA" sz="1800" dirty="0">
                <a:solidFill>
                  <a:srgbClr val="000000"/>
                </a:solidFill>
                <a:effectLst/>
                <a:ea typeface="Times New Roman" panose="02020603050405020304" pitchFamily="18" charset="0"/>
              </a:rPr>
              <a:t> </a:t>
            </a:r>
          </a:p>
          <a:p>
            <a:pPr>
              <a:lnSpc>
                <a:spcPct val="120000"/>
              </a:lnSpc>
            </a:pPr>
            <a:r>
              <a:rPr lang="en-CA" sz="1800" i="1" dirty="0">
                <a:solidFill>
                  <a:srgbClr val="000000"/>
                </a:solidFill>
                <a:effectLst/>
                <a:ea typeface="Times New Roman" panose="02020603050405020304" pitchFamily="18" charset="0"/>
              </a:rPr>
              <a:t>Please note: this tool requires you to enter additional information such as the interest rate of the mortgage which you may have not selected at this point in the assignment.  However, those numbers will not affect the mortgage insurance rate and cost which is what you are seeking at this time.  So, simply enter any value for the unknowns in order to proceed with the tool.</a:t>
            </a:r>
          </a:p>
          <a:p>
            <a:pPr>
              <a:lnSpc>
                <a:spcPct val="120000"/>
              </a:lnSpc>
            </a:pPr>
            <a:r>
              <a:rPr lang="en-CA" sz="1800" dirty="0">
                <a:solidFill>
                  <a:srgbClr val="000000"/>
                </a:solidFill>
                <a:ea typeface="Times New Roman" panose="02020603050405020304" pitchFamily="18" charset="0"/>
              </a:rPr>
              <a:t>The two factors which affect the mortgage insurance rate to be paid are the cost of the home and amount of the down payment.</a:t>
            </a:r>
            <a:endParaRPr lang="en-CA" sz="1800" dirty="0">
              <a:solidFill>
                <a:srgbClr val="000000"/>
              </a:solidFill>
              <a:effectLst/>
              <a:ea typeface="Times New Roman" panose="02020603050405020304" pitchFamily="18" charset="0"/>
            </a:endParaRPr>
          </a:p>
          <a:p>
            <a:pPr marL="0" indent="0">
              <a:lnSpc>
                <a:spcPct val="120000"/>
              </a:lnSpc>
              <a:buNone/>
            </a:pPr>
            <a:endParaRPr lang="en-CA" sz="1800" i="1" dirty="0">
              <a:solidFill>
                <a:srgbClr val="000000"/>
              </a:solidFill>
              <a:ea typeface="Times New Roman" panose="02020603050405020304" pitchFamily="18" charset="0"/>
            </a:endParaRPr>
          </a:p>
          <a:p>
            <a:pPr marL="0" indent="0">
              <a:lnSpc>
                <a:spcPct val="120000"/>
              </a:lnSpc>
              <a:buNone/>
            </a:pPr>
            <a:r>
              <a:rPr lang="en-CA" sz="1800" i="1" dirty="0">
                <a:solidFill>
                  <a:srgbClr val="000000"/>
                </a:solidFill>
                <a:ea typeface="Times New Roman" panose="02020603050405020304" pitchFamily="18" charset="0"/>
              </a:rPr>
              <a:t>Calculate the complete total you will be financing/borrowing:</a:t>
            </a:r>
            <a:endParaRPr lang="en-CA" sz="1800" i="1" dirty="0">
              <a:solidFill>
                <a:srgbClr val="000000"/>
              </a:solidFill>
              <a:effectLst/>
              <a:ea typeface="Times New Roman" panose="02020603050405020304" pitchFamily="18" charset="0"/>
            </a:endParaRPr>
          </a:p>
          <a:p>
            <a:pPr>
              <a:lnSpc>
                <a:spcPct val="120000"/>
              </a:lnSpc>
            </a:pPr>
            <a:r>
              <a:rPr lang="en-CA" sz="1800" b="1" i="1" dirty="0">
                <a:solidFill>
                  <a:srgbClr val="000000"/>
                </a:solidFill>
                <a:effectLst/>
                <a:ea typeface="Times New Roman" panose="02020603050405020304" pitchFamily="18" charset="0"/>
              </a:rPr>
              <a:t>Final </a:t>
            </a:r>
            <a:r>
              <a:rPr lang="en-CA" sz="1800" b="1" dirty="0">
                <a:solidFill>
                  <a:srgbClr val="000000"/>
                </a:solidFill>
                <a:effectLst/>
                <a:ea typeface="Times New Roman" panose="02020603050405020304" pitchFamily="18" charset="0"/>
              </a:rPr>
              <a:t>Mortgage Amount Required:</a:t>
            </a:r>
            <a:r>
              <a:rPr lang="en-CA" sz="1800" dirty="0">
                <a:solidFill>
                  <a:srgbClr val="000000"/>
                </a:solidFill>
                <a:effectLst/>
                <a:ea typeface="Times New Roman" panose="02020603050405020304" pitchFamily="18" charset="0"/>
              </a:rPr>
              <a:t>  finalized total for the mortgage required</a:t>
            </a:r>
          </a:p>
          <a:p>
            <a:pPr marL="0" indent="0">
              <a:lnSpc>
                <a:spcPct val="120000"/>
              </a:lnSpc>
              <a:buNone/>
            </a:pPr>
            <a:r>
              <a:rPr lang="en-CA" sz="1800" dirty="0">
                <a:solidFill>
                  <a:srgbClr val="000000"/>
                </a:solidFill>
                <a:effectLst/>
                <a:ea typeface="Times New Roman" panose="02020603050405020304" pitchFamily="18" charset="0"/>
              </a:rPr>
              <a:t>	</a:t>
            </a:r>
            <a:r>
              <a:rPr lang="en-CA" sz="1800" i="1" dirty="0">
                <a:solidFill>
                  <a:srgbClr val="000000"/>
                </a:solidFill>
                <a:effectLst/>
                <a:ea typeface="Times New Roman" panose="02020603050405020304" pitchFamily="18" charset="0"/>
              </a:rPr>
              <a:t> Base Mortgage + Mortgage Insurance Amount = Final Mortgage Amount Required   </a:t>
            </a:r>
          </a:p>
          <a:p>
            <a:pPr marL="0" indent="0">
              <a:lnSpc>
                <a:spcPct val="120000"/>
              </a:lnSpc>
              <a:buNone/>
            </a:pPr>
            <a:r>
              <a:rPr lang="en-CA" sz="1800" i="1" dirty="0">
                <a:solidFill>
                  <a:srgbClr val="000000"/>
                </a:solidFill>
                <a:effectLst/>
                <a:ea typeface="Times New Roman" panose="02020603050405020304" pitchFamily="18" charset="0"/>
              </a:rPr>
              <a:t>This amount will be required in step 5, but for now return to the other costs associated with the initial purchase of the home…</a:t>
            </a:r>
            <a:endParaRPr lang="en-CA" sz="1800" dirty="0">
              <a:solidFill>
                <a:srgbClr val="000000"/>
              </a:solidFill>
              <a:effectLst/>
              <a:ea typeface="Times New Roman" panose="02020603050405020304" pitchFamily="18" charset="0"/>
            </a:endParaRPr>
          </a:p>
        </p:txBody>
      </p:sp>
      <p:sp>
        <p:nvSpPr>
          <p:cNvPr id="4" name="Text Placeholder 3">
            <a:extLst>
              <a:ext uri="{FF2B5EF4-FFF2-40B4-BE49-F238E27FC236}">
                <a16:creationId xmlns:a16="http://schemas.microsoft.com/office/drawing/2014/main" id="{B997E989-3F06-4AAE-95C5-77B477DFB94A}"/>
              </a:ext>
            </a:extLst>
          </p:cNvPr>
          <p:cNvSpPr>
            <a:spLocks noGrp="1"/>
          </p:cNvSpPr>
          <p:nvPr>
            <p:ph type="body" sz="half" idx="2"/>
          </p:nvPr>
        </p:nvSpPr>
        <p:spPr>
          <a:xfrm>
            <a:off x="678392" y="5268233"/>
            <a:ext cx="3982324" cy="415362"/>
          </a:xfrm>
        </p:spPr>
        <p:txBody>
          <a:bodyPr>
            <a:normAutofit fontScale="77500" lnSpcReduction="20000"/>
          </a:bodyPr>
          <a:lstStyle/>
          <a:p>
            <a:r>
              <a:rPr lang="en-US" i="1" dirty="0"/>
              <a:t>*Highlighted areas relate to instructions given on this page</a:t>
            </a:r>
            <a:endParaRPr lang="en-CA" i="1" dirty="0"/>
          </a:p>
        </p:txBody>
      </p:sp>
      <p:pic>
        <p:nvPicPr>
          <p:cNvPr id="8" name="Picture 7">
            <a:extLst>
              <a:ext uri="{FF2B5EF4-FFF2-40B4-BE49-F238E27FC236}">
                <a16:creationId xmlns:a16="http://schemas.microsoft.com/office/drawing/2014/main" id="{03878BCB-9580-4754-B0B8-9FEF046BE8BA}"/>
              </a:ext>
            </a:extLst>
          </p:cNvPr>
          <p:cNvPicPr>
            <a:picLocks noChangeAspect="1"/>
          </p:cNvPicPr>
          <p:nvPr/>
        </p:nvPicPr>
        <p:blipFill>
          <a:blip r:embed="rId3"/>
          <a:stretch>
            <a:fillRect/>
          </a:stretch>
        </p:blipFill>
        <p:spPr>
          <a:xfrm>
            <a:off x="0" y="1673123"/>
            <a:ext cx="5330529" cy="3511754"/>
          </a:xfrm>
          <a:prstGeom prst="rect">
            <a:avLst/>
          </a:prstGeom>
        </p:spPr>
      </p:pic>
    </p:spTree>
    <p:extLst>
      <p:ext uri="{BB962C8B-B14F-4D97-AF65-F5344CB8AC3E}">
        <p14:creationId xmlns:p14="http://schemas.microsoft.com/office/powerpoint/2010/main" val="295208812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484</TotalTime>
  <Words>2522</Words>
  <Application>Microsoft Office PowerPoint</Application>
  <PresentationFormat>Widescreen</PresentationFormat>
  <Paragraphs>164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Courier New</vt:lpstr>
      <vt:lpstr>Franklin Gothic Book</vt:lpstr>
      <vt:lpstr>Times New Roman</vt:lpstr>
      <vt:lpstr>Wingdings</vt:lpstr>
      <vt:lpstr>Crop</vt:lpstr>
      <vt:lpstr>Home Financing Assignment</vt:lpstr>
      <vt:lpstr>Instructional Reminders</vt:lpstr>
      <vt:lpstr>Assignment Overview</vt:lpstr>
      <vt:lpstr>PowerPoint Presentation</vt:lpstr>
      <vt:lpstr>Step 1: Selecting a property goal</vt:lpstr>
      <vt:lpstr>Selecting a Property Goal </vt:lpstr>
      <vt:lpstr>Step 2: budgeting for your goal</vt:lpstr>
      <vt:lpstr>Budgeting for your Goal</vt:lpstr>
      <vt:lpstr>Budgeting for your Goal</vt:lpstr>
      <vt:lpstr>Budgeting for your Goal</vt:lpstr>
      <vt:lpstr>Step 3: evaluating financing options</vt:lpstr>
      <vt:lpstr>Evaluating Financing Options </vt:lpstr>
      <vt:lpstr>Step 4: Paying off the mortgage</vt:lpstr>
      <vt:lpstr>Paying Off the Mortgage </vt:lpstr>
      <vt:lpstr>Paying Off the Mortgage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Financing Assignment</dc:title>
  <dc:creator>Tania Davidson</dc:creator>
  <cp:lastModifiedBy>Tania Davidson</cp:lastModifiedBy>
  <cp:revision>35</cp:revision>
  <dcterms:created xsi:type="dcterms:W3CDTF">2020-10-27T14:20:39Z</dcterms:created>
  <dcterms:modified xsi:type="dcterms:W3CDTF">2023-03-08T20:54:41Z</dcterms:modified>
</cp:coreProperties>
</file>